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5" roundtripDataSignature="AMtx7mj8Do4qapVaux+4yE0ExYs6fLAr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1AB85F-47E4-4D11-950A-4DC89D563F8C}">
  <a:tblStyle styleId="{F51AB85F-47E4-4D11-950A-4DC89D563F8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62723FF-8443-47F4-B1A5-101594B8A5AA}"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aad398a7d_0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33aad398a7d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aad398a7d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95" name="Google Shape;195;g33aad398a7d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aad398a7d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33aad398a7d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be7a51ad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be7a51ad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33be7a51ad2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be7a51ad2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23" name="Google Shape;223;g33be7a51ad2_1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be7a51ad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29" name="Google Shape;229;g33be7a51ad2_1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aad398a7d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Adrian</a:t>
            </a:r>
            <a:endParaRPr/>
          </a:p>
        </p:txBody>
      </p:sp>
      <p:sp>
        <p:nvSpPr>
          <p:cNvPr id="63" name="Google Shape;63;g33aad398a7d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aad398a7d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Ethan</a:t>
            </a:r>
            <a:endParaRPr/>
          </a:p>
        </p:txBody>
      </p:sp>
      <p:sp>
        <p:nvSpPr>
          <p:cNvPr id="74" name="Google Shape;74;g33aad398a7d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3aad398a7d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g33aad398a7d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3c188ba337_4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3c188ba337_4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33c188ba337_4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aad398a7d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Required:</a:t>
            </a:r>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High level figure showing where you are at in the project, what’s completed, what’s underway – it should take about 30 seconds to summarize where you are in the timeline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 Save discussion for subsystem update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 Save detail for execution plan &amp; validation plan status</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119" name="Google Shape;119;g33aad398a7d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2400">
                <a:solidFill>
                  <a:srgbClr val="FF0000"/>
                </a:solidFill>
                <a:latin typeface="Arial"/>
                <a:ea typeface="Arial"/>
                <a:cs typeface="Arial"/>
                <a:sym typeface="Arial"/>
              </a:rPr>
              <a:t>This should not be just subsystem status!  At this point it should be review of the System Integration and Test activities led by Team Member 1</a:t>
            </a:r>
            <a:endParaRPr sz="2400">
              <a:solidFill>
                <a:srgbClr val="FF0000"/>
              </a:solidFill>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For 4</a:t>
            </a:r>
            <a:r>
              <a:rPr baseline="30000" lang="en-US" sz="1800">
                <a:latin typeface="Arial"/>
                <a:ea typeface="Arial"/>
                <a:cs typeface="Arial"/>
                <a:sym typeface="Arial"/>
              </a:rPr>
              <a:t>th</a:t>
            </a:r>
            <a:r>
              <a:rPr lang="en-US" sz="1800">
                <a:latin typeface="Arial"/>
                <a:ea typeface="Arial"/>
                <a:cs typeface="Arial"/>
                <a:sym typeface="Arial"/>
              </a:rPr>
              <a:t> review Accomplishments should include what integration and functional/range/error system testing completed and planned for next 2 weeks”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“Completed integration of all  subsystems”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“Verified sensor data capture and communication through Bluetooth to App”</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“Integrated image detection model on Pi-4 on drone, tested detection accuracy”</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“Tested app error handling for stuck valve &amp; thermal range exceeded cases”</a:t>
            </a:r>
            <a:endParaRPr sz="18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“ON-GOING automated software testing”</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“Range testing of LoRa network from 10m to 5km with 35 points in BCS”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“Rover motor stall test with 2x max payload and 40</a:t>
            </a:r>
            <a:r>
              <a:rPr baseline="30000" lang="en-US" sz="1800">
                <a:latin typeface="Arial"/>
                <a:ea typeface="Arial"/>
                <a:cs typeface="Arial"/>
                <a:sym typeface="Arial"/>
              </a:rPr>
              <a:t>o</a:t>
            </a:r>
            <a:r>
              <a:rPr lang="en-US" sz="1800">
                <a:latin typeface="Arial"/>
                <a:ea typeface="Arial"/>
                <a:cs typeface="Arial"/>
                <a:sym typeface="Arial"/>
              </a:rPr>
              <a:t> elevation by next review”</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145" name="Google Shape;14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3aad398a7d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33aad398a7d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800">
                <a:latin typeface="Arial"/>
                <a:ea typeface="Arial"/>
                <a:cs typeface="Arial"/>
                <a:sym typeface="Arial"/>
              </a:rPr>
              <a:t>This should all be test results! – show things working, functional test results, error checking, etc</a:t>
            </a:r>
            <a:endParaRPr sz="1800">
              <a:latin typeface="Arial"/>
              <a:ea typeface="Arial"/>
              <a:cs typeface="Arial"/>
              <a:sym typeface="Arial"/>
            </a:endParaRPr>
          </a:p>
          <a:p>
            <a:pPr indent="0" lvl="0" marL="0" rtl="0" algn="l">
              <a:spcBef>
                <a:spcPts val="0"/>
              </a:spcBef>
              <a:spcAft>
                <a:spcPts val="0"/>
              </a:spcAft>
              <a:buClr>
                <a:schemeClr val="dk1"/>
              </a:buClr>
              <a:buFont typeface="Arial"/>
              <a:buNone/>
            </a:pPr>
            <a:r>
              <a:t/>
            </a:r>
            <a:endParaRPr sz="18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Show test results for integrated systems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t/>
            </a:r>
            <a:endParaRPr sz="1800">
              <a:latin typeface="Arial"/>
              <a:ea typeface="Arial"/>
              <a:cs typeface="Arial"/>
              <a:sym typeface="Arial"/>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aad398a7d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66" name="Google Shape;166;g33aad398a7d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2"/>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body"/>
          </p:nvPr>
        </p:nvSpPr>
        <p:spPr>
          <a:xfrm>
            <a:off x="457200" y="1536953"/>
            <a:ext cx="8229600" cy="3057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12"/>
          <p:cNvPicPr preferRelativeResize="0"/>
          <p:nvPr/>
        </p:nvPicPr>
        <p:blipFill rotWithShape="1">
          <a:blip r:embed="rId3">
            <a:alphaModFix/>
          </a:blip>
          <a:srcRect b="0" l="0" r="0" t="0"/>
          <a:stretch/>
        </p:blipFill>
        <p:spPr>
          <a:xfrm>
            <a:off x="450851" y="175610"/>
            <a:ext cx="1832900" cy="3094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3"/>
          <p:cNvSpPr txBox="1"/>
          <p:nvPr>
            <p:ph type="ctrTitle"/>
          </p:nvPr>
        </p:nvSpPr>
        <p:spPr>
          <a:xfrm>
            <a:off x="3969582" y="1597819"/>
            <a:ext cx="4488600" cy="11025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3"/>
          <p:cNvSpPr txBox="1"/>
          <p:nvPr>
            <p:ph idx="1" type="subTitle"/>
          </p:nvPr>
        </p:nvSpPr>
        <p:spPr>
          <a:xfrm>
            <a:off x="3124200" y="2914650"/>
            <a:ext cx="5334000" cy="1314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4"/>
          <p:cNvSpPr txBox="1"/>
          <p:nvPr>
            <p:ph idx="1" type="body"/>
          </p:nvPr>
        </p:nvSpPr>
        <p:spPr>
          <a:xfrm>
            <a:off x="457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4"/>
          <p:cNvSpPr txBox="1"/>
          <p:nvPr>
            <p:ph idx="2" type="body"/>
          </p:nvPr>
        </p:nvSpPr>
        <p:spPr>
          <a:xfrm>
            <a:off x="4648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4"/>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5"/>
          <p:cNvSpPr txBox="1"/>
          <p:nvPr>
            <p:ph type="title"/>
          </p:nvPr>
        </p:nvSpPr>
        <p:spPr>
          <a:xfrm>
            <a:off x="457200" y="2175487"/>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800226"/>
            <a:ext cx="3008400" cy="552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3575050" y="805290"/>
            <a:ext cx="5111700" cy="37893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6"/>
          <p:cNvSpPr txBox="1"/>
          <p:nvPr>
            <p:ph idx="2" type="body"/>
          </p:nvPr>
        </p:nvSpPr>
        <p:spPr>
          <a:xfrm>
            <a:off x="457200" y="1352888"/>
            <a:ext cx="3008400" cy="32418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7"/>
          <p:cNvSpPr txBox="1"/>
          <p:nvPr>
            <p:ph type="title"/>
          </p:nvPr>
        </p:nvSpPr>
        <p:spPr>
          <a:xfrm>
            <a:off x="457200" y="897323"/>
            <a:ext cx="25737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7"/>
          <p:cNvSpPr/>
          <p:nvPr>
            <p:ph idx="2" type="pic"/>
          </p:nvPr>
        </p:nvSpPr>
        <p:spPr>
          <a:xfrm>
            <a:off x="3200400" y="897322"/>
            <a:ext cx="5486400" cy="3637800"/>
          </a:xfrm>
          <a:prstGeom prst="rect">
            <a:avLst/>
          </a:prstGeom>
          <a:noFill/>
          <a:ln>
            <a:noFill/>
          </a:ln>
        </p:spPr>
      </p:sp>
      <p:sp>
        <p:nvSpPr>
          <p:cNvPr id="50" name="Google Shape;50;p17"/>
          <p:cNvSpPr txBox="1"/>
          <p:nvPr>
            <p:ph idx="1" type="body"/>
          </p:nvPr>
        </p:nvSpPr>
        <p:spPr>
          <a:xfrm>
            <a:off x="457200" y="1326032"/>
            <a:ext cx="2573700" cy="3209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2.png"/><Relationship Id="rId10" Type="http://schemas.openxmlformats.org/officeDocument/2006/relationships/image" Target="../media/image14.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hyperlink" Target="http://www.youtube.com/watch?v=DsJPObiXyvI" TargetMode="External"/><Relationship Id="rId7" Type="http://schemas.openxmlformats.org/officeDocument/2006/relationships/image" Target="../media/image17.jp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4.jpg"/><Relationship Id="rId4" Type="http://schemas.openxmlformats.org/officeDocument/2006/relationships/image" Target="../media/image31.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jpg"/><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4.jpg"/><Relationship Id="rId4" Type="http://schemas.openxmlformats.org/officeDocument/2006/relationships/image" Target="../media/image35.jpg"/><Relationship Id="rId5" Type="http://schemas.openxmlformats.org/officeDocument/2006/relationships/image" Target="../media/image15.png"/><Relationship Id="rId6"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0.jpg"/><Relationship Id="rId5"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txBox="1"/>
          <p:nvPr>
            <p:ph type="ctrTitle"/>
          </p:nvPr>
        </p:nvSpPr>
        <p:spPr>
          <a:xfrm>
            <a:off x="1619250" y="2860969"/>
            <a:ext cx="7302600" cy="1722600"/>
          </a:xfrm>
          <a:prstGeom prst="rect">
            <a:avLst/>
          </a:prstGeom>
          <a:noFill/>
          <a:ln>
            <a:noFill/>
          </a:ln>
        </p:spPr>
        <p:txBody>
          <a:bodyPr anchorCtr="0" anchor="ctr" bIns="45700" lIns="91425" spcFirstLastPara="1" rIns="91425" wrap="square" tIns="45700">
            <a:normAutofit fontScale="90000"/>
          </a:bodyPr>
          <a:lstStyle/>
          <a:p>
            <a:pPr indent="0" lvl="0" marL="0" rtl="0" algn="r">
              <a:spcBef>
                <a:spcPts val="0"/>
              </a:spcBef>
              <a:spcAft>
                <a:spcPts val="0"/>
              </a:spcAft>
              <a:buClr>
                <a:schemeClr val="lt1"/>
              </a:buClr>
              <a:buSzPct val="111111"/>
              <a:buFont typeface="Arial"/>
              <a:buNone/>
            </a:pPr>
            <a:r>
              <a:rPr lang="en-US" sz="2700"/>
              <a:t>Team 42: Multi-Axis Cobot for Factory Automation</a:t>
            </a:r>
            <a:endParaRPr sz="2700"/>
          </a:p>
          <a:p>
            <a:pPr indent="0" lvl="0" marL="0" rtl="0" algn="r">
              <a:spcBef>
                <a:spcPts val="0"/>
              </a:spcBef>
              <a:spcAft>
                <a:spcPts val="0"/>
              </a:spcAft>
              <a:buClr>
                <a:schemeClr val="lt1"/>
              </a:buClr>
              <a:buSzPct val="111111"/>
              <a:buFont typeface="Arial"/>
              <a:buNone/>
            </a:pPr>
            <a:r>
              <a:rPr lang="en-US" sz="2700"/>
              <a:t>Bi-Weekly Update 4</a:t>
            </a:r>
            <a:br>
              <a:rPr lang="en-US" sz="2700"/>
            </a:br>
            <a:r>
              <a:rPr lang="en-US" sz="1800"/>
              <a:t>Emily Hamsa, Ethan Woods, Adrian Guzman, Jaishil Shah</a:t>
            </a:r>
            <a:endParaRPr sz="1800"/>
          </a:p>
          <a:p>
            <a:pPr indent="0" lvl="0" marL="0" rtl="0" algn="r">
              <a:spcBef>
                <a:spcPts val="0"/>
              </a:spcBef>
              <a:spcAft>
                <a:spcPts val="0"/>
              </a:spcAft>
              <a:buClr>
                <a:schemeClr val="lt1"/>
              </a:buClr>
              <a:buSzPct val="166666"/>
              <a:buFont typeface="Arial"/>
              <a:buNone/>
            </a:pPr>
            <a:r>
              <a:rPr lang="en-US" sz="1800"/>
              <a:t>Sponsor: Will Hofstetter</a:t>
            </a:r>
            <a:endParaRPr sz="1800"/>
          </a:p>
          <a:p>
            <a:pPr indent="0" lvl="0" marL="0" rtl="0" algn="r">
              <a:spcBef>
                <a:spcPts val="0"/>
              </a:spcBef>
              <a:spcAft>
                <a:spcPts val="0"/>
              </a:spcAft>
              <a:buClr>
                <a:schemeClr val="lt1"/>
              </a:buClr>
              <a:buSzPct val="166666"/>
              <a:buFont typeface="Arial"/>
              <a:buNone/>
            </a:pPr>
            <a:r>
              <a:rPr lang="en-US" sz="1800"/>
              <a:t>TA: Vishwam Raval</a:t>
            </a:r>
            <a:endParaRPr/>
          </a:p>
        </p:txBody>
      </p:sp>
      <p:sp>
        <p:nvSpPr>
          <p:cNvPr id="59" name="Google Shape;59;p2"/>
          <p:cNvSpPr/>
          <p:nvPr/>
        </p:nvSpPr>
        <p:spPr>
          <a:xfrm>
            <a:off x="0" y="0"/>
            <a:ext cx="5259900" cy="45837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p2"/>
          <p:cNvPicPr preferRelativeResize="0"/>
          <p:nvPr/>
        </p:nvPicPr>
        <p:blipFill rotWithShape="1">
          <a:blip r:embed="rId4">
            <a:alphaModFix/>
          </a:blip>
          <a:srcRect b="0" l="0" r="0" t="0"/>
          <a:stretch/>
        </p:blipFill>
        <p:spPr>
          <a:xfrm>
            <a:off x="5344000" y="828989"/>
            <a:ext cx="2335650" cy="3943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3aad398a7d_0_273"/>
          <p:cNvSpPr txBox="1"/>
          <p:nvPr>
            <p:ph type="title"/>
          </p:nvPr>
        </p:nvSpPr>
        <p:spPr>
          <a:xfrm>
            <a:off x="609600" y="901183"/>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sz="2400"/>
              <a:t>MCU/Processing Subsystem</a:t>
            </a:r>
            <a:endParaRPr/>
          </a:p>
        </p:txBody>
      </p:sp>
      <p:sp>
        <p:nvSpPr>
          <p:cNvPr id="176" name="Google Shape;176;g33aad398a7d_0_273"/>
          <p:cNvSpPr txBox="1"/>
          <p:nvPr/>
        </p:nvSpPr>
        <p:spPr>
          <a:xfrm>
            <a:off x="6827100" y="170450"/>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solidFill>
                  <a:srgbClr val="000000"/>
                </a:solidFill>
              </a:rPr>
              <a:t>Adrian Guzman</a:t>
            </a:r>
            <a:endParaRPr sz="3200">
              <a:solidFill>
                <a:srgbClr val="000000"/>
              </a:solidFill>
            </a:endParaRPr>
          </a:p>
        </p:txBody>
      </p:sp>
      <p:pic>
        <p:nvPicPr>
          <p:cNvPr id="177" name="Google Shape;177;g33aad398a7d_0_273"/>
          <p:cNvPicPr preferRelativeResize="0"/>
          <p:nvPr/>
        </p:nvPicPr>
        <p:blipFill>
          <a:blip r:embed="rId3">
            <a:alphaModFix/>
          </a:blip>
          <a:stretch>
            <a:fillRect/>
          </a:stretch>
        </p:blipFill>
        <p:spPr>
          <a:xfrm>
            <a:off x="1643300" y="1492214"/>
            <a:ext cx="1006225" cy="716848"/>
          </a:xfrm>
          <a:prstGeom prst="rect">
            <a:avLst/>
          </a:prstGeom>
          <a:noFill/>
          <a:ln>
            <a:noFill/>
          </a:ln>
          <a:effectLst>
            <a:outerShdw blurRad="57150" rotWithShape="0" algn="bl" dir="5400000" dist="19050">
              <a:srgbClr val="000000">
                <a:alpha val="50000"/>
              </a:srgbClr>
            </a:outerShdw>
          </a:effectLst>
        </p:spPr>
      </p:pic>
      <p:pic>
        <p:nvPicPr>
          <p:cNvPr id="178" name="Google Shape;178;g33aad398a7d_0_273"/>
          <p:cNvPicPr preferRelativeResize="0"/>
          <p:nvPr/>
        </p:nvPicPr>
        <p:blipFill>
          <a:blip r:embed="rId4">
            <a:alphaModFix/>
          </a:blip>
          <a:stretch>
            <a:fillRect/>
          </a:stretch>
        </p:blipFill>
        <p:spPr>
          <a:xfrm>
            <a:off x="426525" y="1462425"/>
            <a:ext cx="1006227" cy="776425"/>
          </a:xfrm>
          <a:prstGeom prst="rect">
            <a:avLst/>
          </a:prstGeom>
          <a:noFill/>
          <a:ln>
            <a:noFill/>
          </a:ln>
          <a:effectLst>
            <a:outerShdw blurRad="57150" rotWithShape="0" algn="bl" dir="5400000" dist="19050">
              <a:srgbClr val="000000">
                <a:alpha val="50000"/>
              </a:srgbClr>
            </a:outerShdw>
          </a:effectLst>
        </p:spPr>
      </p:pic>
      <p:pic>
        <p:nvPicPr>
          <p:cNvPr id="179" name="Google Shape;179;g33aad398a7d_0_273"/>
          <p:cNvPicPr preferRelativeResize="0"/>
          <p:nvPr/>
        </p:nvPicPr>
        <p:blipFill>
          <a:blip r:embed="rId5">
            <a:alphaModFix/>
          </a:blip>
          <a:stretch>
            <a:fillRect/>
          </a:stretch>
        </p:blipFill>
        <p:spPr>
          <a:xfrm>
            <a:off x="3122400" y="1462425"/>
            <a:ext cx="3253150" cy="1162900"/>
          </a:xfrm>
          <a:prstGeom prst="rect">
            <a:avLst/>
          </a:prstGeom>
          <a:noFill/>
          <a:ln>
            <a:noFill/>
          </a:ln>
          <a:effectLst>
            <a:outerShdw blurRad="57150" rotWithShape="0" algn="bl" dir="5400000" dist="19050">
              <a:srgbClr val="000000">
                <a:alpha val="50000"/>
              </a:srgbClr>
            </a:outerShdw>
          </a:effectLst>
        </p:spPr>
      </p:pic>
      <p:sp>
        <p:nvSpPr>
          <p:cNvPr id="180" name="Google Shape;180;g33aad398a7d_0_273"/>
          <p:cNvSpPr txBox="1"/>
          <p:nvPr/>
        </p:nvSpPr>
        <p:spPr>
          <a:xfrm>
            <a:off x="70275" y="2312850"/>
            <a:ext cx="17187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PWM6A</a:t>
            </a:r>
            <a:endParaRPr b="1" sz="1000">
              <a:solidFill>
                <a:schemeClr val="dk1"/>
              </a:solidFill>
            </a:endParaRPr>
          </a:p>
        </p:txBody>
      </p:sp>
      <p:sp>
        <p:nvSpPr>
          <p:cNvPr id="181" name="Google Shape;181;g33aad398a7d_0_273"/>
          <p:cNvSpPr txBox="1"/>
          <p:nvPr/>
        </p:nvSpPr>
        <p:spPr>
          <a:xfrm>
            <a:off x="1287063" y="2279700"/>
            <a:ext cx="17187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PWM6B</a:t>
            </a:r>
            <a:endParaRPr b="1" sz="1000">
              <a:solidFill>
                <a:schemeClr val="dk1"/>
              </a:solidFill>
            </a:endParaRPr>
          </a:p>
        </p:txBody>
      </p:sp>
      <p:pic>
        <p:nvPicPr>
          <p:cNvPr descr="MCU/Processing Subsystem - Adrian Guzman&#10;&#10;This video shows the BLDC motor being controlled by buttons that toggle the motor to move either left or right.&#10;&#10;Looking at the power supply, output 3 (blue), when the button is pressed the current pull goes from 0.009A to ~0.345A." id="182" name="Google Shape;182;g33aad398a7d_0_273" title="User Input for BLDC Motor">
            <a:hlinkClick r:id="rId6"/>
          </p:cNvPr>
          <p:cNvPicPr preferRelativeResize="0"/>
          <p:nvPr/>
        </p:nvPicPr>
        <p:blipFill>
          <a:blip r:embed="rId7">
            <a:alphaModFix/>
          </a:blip>
          <a:stretch>
            <a:fillRect/>
          </a:stretch>
        </p:blipFill>
        <p:spPr>
          <a:xfrm>
            <a:off x="609600" y="3170550"/>
            <a:ext cx="1893475" cy="1065075"/>
          </a:xfrm>
          <a:prstGeom prst="rect">
            <a:avLst/>
          </a:prstGeom>
          <a:noFill/>
          <a:ln>
            <a:noFill/>
          </a:ln>
          <a:effectLst>
            <a:outerShdw blurRad="57150" rotWithShape="0" algn="bl" dir="5400000" dist="19050">
              <a:srgbClr val="000000">
                <a:alpha val="50000"/>
              </a:srgbClr>
            </a:outerShdw>
          </a:effectLst>
        </p:spPr>
      </p:pic>
      <p:sp>
        <p:nvSpPr>
          <p:cNvPr id="183" name="Google Shape;183;g33aad398a7d_0_273"/>
          <p:cNvSpPr txBox="1"/>
          <p:nvPr/>
        </p:nvSpPr>
        <p:spPr>
          <a:xfrm>
            <a:off x="696988" y="4292050"/>
            <a:ext cx="17187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BLDC Control Video</a:t>
            </a:r>
            <a:endParaRPr b="1" sz="1000">
              <a:solidFill>
                <a:schemeClr val="dk1"/>
              </a:solidFill>
            </a:endParaRPr>
          </a:p>
        </p:txBody>
      </p:sp>
      <p:pic>
        <p:nvPicPr>
          <p:cNvPr id="184" name="Google Shape;184;g33aad398a7d_0_273"/>
          <p:cNvPicPr preferRelativeResize="0"/>
          <p:nvPr/>
        </p:nvPicPr>
        <p:blipFill>
          <a:blip r:embed="rId8">
            <a:alphaModFix/>
          </a:blip>
          <a:stretch>
            <a:fillRect/>
          </a:stretch>
        </p:blipFill>
        <p:spPr>
          <a:xfrm>
            <a:off x="3278275" y="3089133"/>
            <a:ext cx="1718700" cy="1293442"/>
          </a:xfrm>
          <a:prstGeom prst="rect">
            <a:avLst/>
          </a:prstGeom>
          <a:noFill/>
          <a:ln>
            <a:noFill/>
          </a:ln>
          <a:effectLst>
            <a:outerShdw blurRad="57150" rotWithShape="0" algn="bl" dir="5400000" dist="19050">
              <a:srgbClr val="000000">
                <a:alpha val="50000"/>
              </a:srgbClr>
            </a:outerShdw>
          </a:effectLst>
        </p:spPr>
      </p:pic>
      <p:sp>
        <p:nvSpPr>
          <p:cNvPr id="185" name="Google Shape;185;g33aad398a7d_0_273"/>
          <p:cNvSpPr txBox="1"/>
          <p:nvPr/>
        </p:nvSpPr>
        <p:spPr>
          <a:xfrm>
            <a:off x="3278275" y="4432875"/>
            <a:ext cx="17187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Top View Layout</a:t>
            </a:r>
            <a:endParaRPr b="1" sz="1000">
              <a:solidFill>
                <a:schemeClr val="dk1"/>
              </a:solidFill>
            </a:endParaRPr>
          </a:p>
        </p:txBody>
      </p:sp>
      <p:sp>
        <p:nvSpPr>
          <p:cNvPr id="186" name="Google Shape;186;g33aad398a7d_0_273"/>
          <p:cNvSpPr txBox="1"/>
          <p:nvPr/>
        </p:nvSpPr>
        <p:spPr>
          <a:xfrm>
            <a:off x="3889625" y="2623163"/>
            <a:ext cx="17187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Side View Layout</a:t>
            </a:r>
            <a:endParaRPr b="1" sz="1000">
              <a:solidFill>
                <a:schemeClr val="dk1"/>
              </a:solidFill>
            </a:endParaRPr>
          </a:p>
        </p:txBody>
      </p:sp>
      <p:sp>
        <p:nvSpPr>
          <p:cNvPr id="187" name="Google Shape;187;g33aad398a7d_0_273"/>
          <p:cNvSpPr txBox="1"/>
          <p:nvPr/>
        </p:nvSpPr>
        <p:spPr>
          <a:xfrm>
            <a:off x="7229500" y="860300"/>
            <a:ext cx="17187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1"/>
                </a:solidFill>
              </a:rPr>
              <a:t>Risers will be used on all PCBs to provide a cleaner look, as well as give space for cable management underneath.</a:t>
            </a:r>
            <a:endParaRPr sz="1000">
              <a:solidFill>
                <a:schemeClr val="dk1"/>
              </a:solidFill>
            </a:endParaRPr>
          </a:p>
        </p:txBody>
      </p:sp>
      <p:sp>
        <p:nvSpPr>
          <p:cNvPr id="188" name="Google Shape;188;g33aad398a7d_0_273"/>
          <p:cNvSpPr/>
          <p:nvPr/>
        </p:nvSpPr>
        <p:spPr>
          <a:xfrm rot="8891880">
            <a:off x="6094097" y="1605797"/>
            <a:ext cx="1227358" cy="138934"/>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9" name="Google Shape;189;g33aad398a7d_0_273"/>
          <p:cNvPicPr preferRelativeResize="0"/>
          <p:nvPr/>
        </p:nvPicPr>
        <p:blipFill>
          <a:blip r:embed="rId9">
            <a:alphaModFix/>
          </a:blip>
          <a:stretch>
            <a:fillRect/>
          </a:stretch>
        </p:blipFill>
        <p:spPr>
          <a:xfrm>
            <a:off x="6716163" y="1872713"/>
            <a:ext cx="1718700" cy="2791497"/>
          </a:xfrm>
          <a:prstGeom prst="rect">
            <a:avLst/>
          </a:prstGeom>
          <a:noFill/>
          <a:ln>
            <a:noFill/>
          </a:ln>
          <a:effectLst>
            <a:outerShdw blurRad="57150" rotWithShape="0" algn="bl" dir="5400000" dist="19050">
              <a:srgbClr val="000000">
                <a:alpha val="50000"/>
              </a:srgbClr>
            </a:outerShdw>
          </a:effectLst>
        </p:spPr>
      </p:pic>
      <p:pic>
        <p:nvPicPr>
          <p:cNvPr id="190" name="Google Shape;190;g33aad398a7d_0_273"/>
          <p:cNvPicPr preferRelativeResize="0"/>
          <p:nvPr/>
        </p:nvPicPr>
        <p:blipFill>
          <a:blip r:embed="rId10">
            <a:alphaModFix/>
          </a:blip>
          <a:stretch>
            <a:fillRect/>
          </a:stretch>
        </p:blipFill>
        <p:spPr>
          <a:xfrm>
            <a:off x="6979510" y="2231349"/>
            <a:ext cx="1859700" cy="2751400"/>
          </a:xfrm>
          <a:prstGeom prst="rect">
            <a:avLst/>
          </a:prstGeom>
          <a:noFill/>
          <a:ln>
            <a:noFill/>
          </a:ln>
          <a:effectLst>
            <a:outerShdw blurRad="57150" rotWithShape="0" algn="bl" dir="5400000" dist="19050">
              <a:srgbClr val="000000">
                <a:alpha val="50000"/>
              </a:srgbClr>
            </a:outerShdw>
          </a:effectLst>
        </p:spPr>
      </p:pic>
      <p:sp>
        <p:nvSpPr>
          <p:cNvPr id="191" name="Google Shape;191;g33aad398a7d_0_273"/>
          <p:cNvSpPr txBox="1"/>
          <p:nvPr/>
        </p:nvSpPr>
        <p:spPr>
          <a:xfrm>
            <a:off x="5283800" y="4299254"/>
            <a:ext cx="1300200" cy="9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1"/>
                </a:solidFill>
              </a:rPr>
              <a:t>Created Tutorial &amp; </a:t>
            </a:r>
            <a:r>
              <a:rPr lang="en-US" sz="1000">
                <a:solidFill>
                  <a:schemeClr val="dk1"/>
                </a:solidFill>
              </a:rPr>
              <a:t>Additional</a:t>
            </a:r>
            <a:r>
              <a:rPr lang="en-US" sz="1000">
                <a:solidFill>
                  <a:schemeClr val="dk1"/>
                </a:solidFill>
              </a:rPr>
              <a:t> Information Page for mobile app</a:t>
            </a:r>
            <a:endParaRPr sz="1000">
              <a:solidFill>
                <a:schemeClr val="dk1"/>
              </a:solidFill>
            </a:endParaRPr>
          </a:p>
        </p:txBody>
      </p:sp>
      <p:sp>
        <p:nvSpPr>
          <p:cNvPr id="192" name="Google Shape;192;g33aad398a7d_0_273"/>
          <p:cNvSpPr/>
          <p:nvPr/>
        </p:nvSpPr>
        <p:spPr>
          <a:xfrm rot="-1608999">
            <a:off x="6149291" y="4052652"/>
            <a:ext cx="549944" cy="129606"/>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3aad398a7d_0_217"/>
          <p:cNvSpPr txBox="1"/>
          <p:nvPr>
            <p:ph type="title"/>
          </p:nvPr>
        </p:nvSpPr>
        <p:spPr>
          <a:xfrm>
            <a:off x="457200" y="711783"/>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 Management</a:t>
            </a:r>
            <a:endParaRPr/>
          </a:p>
          <a:p>
            <a:pPr indent="0" lvl="0" marL="0" rtl="0" algn="ctr">
              <a:lnSpc>
                <a:spcPct val="115000"/>
              </a:lnSpc>
              <a:spcBef>
                <a:spcPts val="0"/>
              </a:spcBef>
              <a:spcAft>
                <a:spcPts val="0"/>
              </a:spcAft>
              <a:buClr>
                <a:schemeClr val="dk1"/>
              </a:buClr>
              <a:buSzPts val="990"/>
              <a:buFont typeface="Arial"/>
              <a:buNone/>
            </a:pPr>
            <a:r>
              <a:rPr b="0" lang="en-US" sz="1500"/>
              <a:t>Emily Hamsa</a:t>
            </a:r>
            <a:endParaRPr b="0" sz="1500"/>
          </a:p>
        </p:txBody>
      </p:sp>
      <p:graphicFrame>
        <p:nvGraphicFramePr>
          <p:cNvPr id="198" name="Google Shape;198;g33aad398a7d_0_217"/>
          <p:cNvGraphicFramePr/>
          <p:nvPr/>
        </p:nvGraphicFramePr>
        <p:xfrm>
          <a:off x="685800" y="1464056"/>
          <a:ext cx="3000000" cy="3000000"/>
        </p:xfrm>
        <a:graphic>
          <a:graphicData uri="http://schemas.openxmlformats.org/drawingml/2006/table">
            <a:tbl>
              <a:tblPr>
                <a:noFill/>
                <a:tableStyleId>{F51AB85F-47E4-4D11-950A-4DC89D563F8C}</a:tableStyleId>
              </a:tblPr>
              <a:tblGrid>
                <a:gridCol w="3886200"/>
                <a:gridCol w="3886200"/>
              </a:tblGrid>
              <a:tr h="480225">
                <a:tc>
                  <a:txBody>
                    <a:bodyPr/>
                    <a:lstStyle/>
                    <a:p>
                      <a:pPr indent="0" lvl="0" marL="0" marR="0" rtl="0" algn="l">
                        <a:spcBef>
                          <a:spcPts val="0"/>
                        </a:spcBef>
                        <a:spcAft>
                          <a:spcPts val="0"/>
                        </a:spcAft>
                        <a:buClr>
                          <a:schemeClr val="dk1"/>
                        </a:buClr>
                        <a:buSzPts val="1400"/>
                        <a:buFont typeface="Arial"/>
                        <a:buNone/>
                      </a:pPr>
                      <a:r>
                        <a:rPr lang="en-US" sz="1400" u="none" cap="none" strike="noStrike"/>
                        <a:t>Accomplishments since last update                          </a:t>
                      </a:r>
                      <a:r>
                        <a:rPr lang="en-US">
                          <a:solidFill>
                            <a:srgbClr val="FF0000"/>
                          </a:solidFill>
                        </a:rPr>
                        <a:t>10</a:t>
                      </a:r>
                      <a:r>
                        <a:rPr lang="en-US" sz="1400" u="none" cap="none" strike="noStrike">
                          <a:solidFill>
                            <a:srgbClr val="FF0000"/>
                          </a:solidFill>
                        </a:rPr>
                        <a:t> hrs of effort</a:t>
                      </a:r>
                      <a:endParaRPr sz="1400" u="none" cap="none" strike="noStrike">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400"/>
                        <a:buFont typeface="Arial"/>
                        <a:buNone/>
                      </a:pPr>
                      <a:r>
                        <a:rPr lang="en-US" sz="1400" u="none" cap="none" strike="noStrike"/>
                        <a:t>Ongoing progress/problems and plans until the next presentation</a:t>
                      </a:r>
                      <a:endParaRPr sz="1400" u="none" cap="none" strike="noStrike"/>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300950">
                <a:tc>
                  <a:txBody>
                    <a:bodyPr/>
                    <a:lstStyle/>
                    <a:p>
                      <a:pPr indent="-317500" lvl="0" marL="457200" marR="0" rtl="0" algn="l">
                        <a:spcBef>
                          <a:spcPts val="0"/>
                        </a:spcBef>
                        <a:spcAft>
                          <a:spcPts val="0"/>
                        </a:spcAft>
                        <a:buSzPts val="1400"/>
                        <a:buChar char="-"/>
                      </a:pPr>
                      <a:r>
                        <a:rPr lang="en-US"/>
                        <a:t>Validated the PCB can handle load at full input using an </a:t>
                      </a:r>
                      <a:r>
                        <a:rPr lang="en-US"/>
                        <a:t>Electronic</a:t>
                      </a:r>
                      <a:r>
                        <a:rPr lang="en-US"/>
                        <a:t> DC Load</a:t>
                      </a:r>
                      <a:endParaRPr/>
                    </a:p>
                    <a:p>
                      <a:pPr indent="-304800" lvl="1" marL="914400" marR="0" rtl="0" algn="l">
                        <a:spcBef>
                          <a:spcPts val="0"/>
                        </a:spcBef>
                        <a:spcAft>
                          <a:spcPts val="0"/>
                        </a:spcAft>
                        <a:buSzPts val="1200"/>
                        <a:buChar char="-"/>
                      </a:pPr>
                      <a:r>
                        <a:rPr lang="en-US" sz="1200"/>
                        <a:t>Used load expectations from datasheets to ensure PCB can support fully integrated cobot</a:t>
                      </a:r>
                      <a:endParaRPr sz="1200"/>
                    </a:p>
                    <a:p>
                      <a:pPr indent="-317500" lvl="0" marL="457200" marR="0" rtl="0" algn="l">
                        <a:spcBef>
                          <a:spcPts val="0"/>
                        </a:spcBef>
                        <a:spcAft>
                          <a:spcPts val="0"/>
                        </a:spcAft>
                        <a:buSzPts val="1400"/>
                        <a:buChar char="-"/>
                      </a:pPr>
                      <a:r>
                        <a:rPr lang="en-US"/>
                        <a:t>Validated noise at output is acceptable</a:t>
                      </a:r>
                      <a:endParaRPr/>
                    </a:p>
                    <a:p>
                      <a:pPr indent="-304800" lvl="1" marL="914400" marR="0" rtl="0" algn="l">
                        <a:spcBef>
                          <a:spcPts val="0"/>
                        </a:spcBef>
                        <a:spcAft>
                          <a:spcPts val="0"/>
                        </a:spcAft>
                        <a:buSzPts val="1200"/>
                        <a:buChar char="-"/>
                      </a:pPr>
                      <a:r>
                        <a:rPr lang="en-US" sz="1200"/>
                        <a:t>Some noise is present, but not cause for concern</a:t>
                      </a:r>
                      <a:endParaRPr sz="1200"/>
                    </a:p>
                    <a:p>
                      <a:pPr indent="-317500" lvl="0" marL="457200" marR="0" rtl="0" algn="l">
                        <a:spcBef>
                          <a:spcPts val="0"/>
                        </a:spcBef>
                        <a:spcAft>
                          <a:spcPts val="0"/>
                        </a:spcAft>
                        <a:buSzPts val="1400"/>
                        <a:buChar char="-"/>
                      </a:pPr>
                      <a:r>
                        <a:rPr lang="en-US"/>
                        <a:t>Worked on physical design</a:t>
                      </a:r>
                      <a:endParaRPr/>
                    </a:p>
                    <a:p>
                      <a:pPr indent="-304800" lvl="1" marL="914400" marR="0" rtl="0" algn="l">
                        <a:spcBef>
                          <a:spcPts val="0"/>
                        </a:spcBef>
                        <a:spcAft>
                          <a:spcPts val="0"/>
                        </a:spcAft>
                        <a:buSzPts val="1200"/>
                        <a:buChar char="-"/>
                      </a:pPr>
                      <a:r>
                        <a:rPr lang="en-US" sz="1200"/>
                        <a:t>Glued acrylic and wood together and mounted cobot to base</a:t>
                      </a:r>
                      <a:endParaRPr sz="1200"/>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marR="0" rtl="0" algn="l">
                        <a:spcBef>
                          <a:spcPts val="0"/>
                        </a:spcBef>
                        <a:spcAft>
                          <a:spcPts val="0"/>
                        </a:spcAft>
                        <a:buSzPts val="1400"/>
                        <a:buChar char="-"/>
                      </a:pPr>
                      <a:r>
                        <a:rPr lang="en-US"/>
                        <a:t>Research and </a:t>
                      </a:r>
                      <a:r>
                        <a:rPr lang="en-US"/>
                        <a:t>implement</a:t>
                      </a:r>
                      <a:r>
                        <a:rPr lang="en-US"/>
                        <a:t> fuse at input for system protection</a:t>
                      </a:r>
                      <a:endParaRPr sz="1200"/>
                    </a:p>
                    <a:p>
                      <a:pPr indent="-317500" lvl="0" marL="457200" marR="0" rtl="0" algn="l">
                        <a:spcBef>
                          <a:spcPts val="0"/>
                        </a:spcBef>
                        <a:spcAft>
                          <a:spcPts val="0"/>
                        </a:spcAft>
                        <a:buSzPts val="1400"/>
                        <a:buChar char="-"/>
                      </a:pPr>
                      <a:r>
                        <a:rPr lang="en-US"/>
                        <a:t>Validate operation using battery</a:t>
                      </a:r>
                      <a:endParaRPr/>
                    </a:p>
                    <a:p>
                      <a:pPr indent="-317500" lvl="0" marL="457200" marR="0" rtl="0" algn="l">
                        <a:spcBef>
                          <a:spcPts val="0"/>
                        </a:spcBef>
                        <a:spcAft>
                          <a:spcPts val="0"/>
                        </a:spcAft>
                        <a:buSzPts val="1400"/>
                        <a:buChar char="-"/>
                      </a:pPr>
                      <a:r>
                        <a:rPr lang="en-US"/>
                        <a:t>Continue work on physical design</a:t>
                      </a:r>
                      <a:endParaRPr/>
                    </a:p>
                    <a:p>
                      <a:pPr indent="-304800" lvl="1" marL="914400" marR="0" rtl="0" algn="l">
                        <a:spcBef>
                          <a:spcPts val="0"/>
                        </a:spcBef>
                        <a:spcAft>
                          <a:spcPts val="0"/>
                        </a:spcAft>
                        <a:buSzPts val="1200"/>
                        <a:buChar char="-"/>
                      </a:pPr>
                      <a:r>
                        <a:rPr lang="en-US" sz="1200"/>
                        <a:t>Mount boards and continue modifications for the motor</a:t>
                      </a:r>
                      <a:endParaRPr sz="1200"/>
                    </a:p>
                    <a:p>
                      <a:pPr indent="-317500" lvl="0" marL="457200" marR="0" rtl="0" algn="l">
                        <a:spcBef>
                          <a:spcPts val="0"/>
                        </a:spcBef>
                        <a:spcAft>
                          <a:spcPts val="0"/>
                        </a:spcAft>
                        <a:buSzPts val="1400"/>
                        <a:buChar char="-"/>
                      </a:pPr>
                      <a:r>
                        <a:rPr lang="en-US"/>
                        <a:t>Work on full integration</a:t>
                      </a:r>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99" name="Google Shape;199;g33aad398a7d_0_217"/>
          <p:cNvSpPr txBox="1"/>
          <p:nvPr/>
        </p:nvSpPr>
        <p:spPr>
          <a:xfrm>
            <a:off x="552445" y="5541031"/>
            <a:ext cx="8405100" cy="258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For 4</a:t>
            </a:r>
            <a:r>
              <a:rPr baseline="30000" lang="en-US" sz="1800">
                <a:solidFill>
                  <a:schemeClr val="dk1"/>
                </a:solidFill>
                <a:latin typeface="Arial"/>
                <a:ea typeface="Arial"/>
                <a:cs typeface="Arial"/>
                <a:sym typeface="Arial"/>
              </a:rPr>
              <a:t>th</a:t>
            </a:r>
            <a:r>
              <a:rPr lang="en-US" sz="1800">
                <a:solidFill>
                  <a:schemeClr val="dk1"/>
                </a:solidFill>
                <a:latin typeface="Arial"/>
                <a:ea typeface="Arial"/>
                <a:cs typeface="Arial"/>
                <a:sym typeface="Arial"/>
              </a:rPr>
              <a:t> review Accomplishments should include what integration and functional/range/error system testing completed and planned for next 2 weeks”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“Completed integration of all  subsystems”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“Verified sensor data capture and communication through Bluetooth to App”</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“Integrated image detection model on Pi-4 on drone, tested detection accuracy”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“Tested app error handling for stuck valve &amp; thermal range exceeded cases”</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“ON-GOING automated software testing”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“Range testing of LoRa network from 10m to 5km with 35 points in BCS”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“Rover motor stall test with 2x max payload and 40</a:t>
            </a:r>
            <a:r>
              <a:rPr baseline="30000" lang="en-US" sz="1800">
                <a:solidFill>
                  <a:schemeClr val="dk1"/>
                </a:solidFill>
                <a:latin typeface="Arial"/>
                <a:ea typeface="Arial"/>
                <a:cs typeface="Arial"/>
                <a:sym typeface="Arial"/>
              </a:rPr>
              <a:t>o</a:t>
            </a:r>
            <a:r>
              <a:rPr lang="en-US" sz="1800">
                <a:solidFill>
                  <a:schemeClr val="dk1"/>
                </a:solidFill>
                <a:latin typeface="Arial"/>
                <a:ea typeface="Arial"/>
                <a:cs typeface="Arial"/>
                <a:sym typeface="Arial"/>
              </a:rPr>
              <a:t> elevation by next review”</a:t>
            </a:r>
            <a:endParaRPr/>
          </a:p>
        </p:txBody>
      </p:sp>
      <p:sp>
        <p:nvSpPr>
          <p:cNvPr id="200" name="Google Shape;200;g33aad398a7d_0_217"/>
          <p:cNvSpPr txBox="1"/>
          <p:nvPr/>
        </p:nvSpPr>
        <p:spPr>
          <a:xfrm rot="-1350355">
            <a:off x="9191655" y="-431388"/>
            <a:ext cx="9387665" cy="1236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Arial"/>
                <a:ea typeface="Arial"/>
                <a:cs typeface="Arial"/>
                <a:sym typeface="Arial"/>
              </a:rPr>
              <a:t>This should not be just subsystem status!  </a:t>
            </a:r>
            <a:endParaRPr/>
          </a:p>
          <a:p>
            <a:pPr indent="0" lvl="0" marL="0" marR="0" rtl="0" algn="l">
              <a:spcBef>
                <a:spcPts val="0"/>
              </a:spcBef>
              <a:spcAft>
                <a:spcPts val="0"/>
              </a:spcAft>
              <a:buNone/>
            </a:pPr>
            <a:r>
              <a:rPr lang="en-US" sz="2400">
                <a:solidFill>
                  <a:srgbClr val="FF0000"/>
                </a:solidFill>
                <a:latin typeface="Arial"/>
                <a:ea typeface="Arial"/>
                <a:cs typeface="Arial"/>
                <a:sym typeface="Arial"/>
              </a:rPr>
              <a:t>At this point it should be review of the System Integration </a:t>
            </a:r>
            <a:br>
              <a:rPr lang="en-US" sz="2400">
                <a:solidFill>
                  <a:srgbClr val="FF0000"/>
                </a:solidFill>
                <a:latin typeface="Arial"/>
                <a:ea typeface="Arial"/>
                <a:cs typeface="Arial"/>
                <a:sym typeface="Arial"/>
              </a:rPr>
            </a:br>
            <a:r>
              <a:rPr lang="en-US" sz="2400">
                <a:solidFill>
                  <a:srgbClr val="FF0000"/>
                </a:solidFill>
                <a:latin typeface="Arial"/>
                <a:ea typeface="Arial"/>
                <a:cs typeface="Arial"/>
                <a:sym typeface="Arial"/>
              </a:rPr>
              <a:t>and Test activities led by Team Member 1</a:t>
            </a:r>
            <a:endParaRPr sz="2400">
              <a:solidFill>
                <a:srgbClr val="FF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3aad398a7d_0_285"/>
          <p:cNvSpPr txBox="1"/>
          <p:nvPr>
            <p:ph type="title"/>
          </p:nvPr>
        </p:nvSpPr>
        <p:spPr>
          <a:xfrm>
            <a:off x="7489100" y="901175"/>
            <a:ext cx="1536600" cy="398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990"/>
              <a:buFont typeface="Arial"/>
              <a:buNone/>
            </a:pPr>
            <a:r>
              <a:rPr lang="en-US" sz="1100"/>
              <a:t>E-Load Testing:</a:t>
            </a:r>
            <a:endParaRPr sz="1100"/>
          </a:p>
          <a:p>
            <a:pPr indent="0" lvl="0" marL="0" rtl="0" algn="l">
              <a:lnSpc>
                <a:spcPct val="115000"/>
              </a:lnSpc>
              <a:spcBef>
                <a:spcPts val="0"/>
              </a:spcBef>
              <a:spcAft>
                <a:spcPts val="0"/>
              </a:spcAft>
              <a:buClr>
                <a:schemeClr val="dk1"/>
              </a:buClr>
              <a:buSzPts val="990"/>
              <a:buFont typeface="Arial"/>
              <a:buNone/>
            </a:pPr>
            <a:r>
              <a:t/>
            </a:r>
            <a:endParaRPr b="0" sz="1100"/>
          </a:p>
          <a:p>
            <a:pPr indent="0" lvl="0" marL="0" rtl="0" algn="l">
              <a:lnSpc>
                <a:spcPct val="115000"/>
              </a:lnSpc>
              <a:spcBef>
                <a:spcPts val="0"/>
              </a:spcBef>
              <a:spcAft>
                <a:spcPts val="0"/>
              </a:spcAft>
              <a:buClr>
                <a:schemeClr val="dk1"/>
              </a:buClr>
              <a:buSzPts val="990"/>
              <a:buFont typeface="Arial"/>
              <a:buNone/>
            </a:pPr>
            <a:r>
              <a:rPr b="0" lang="en-US" sz="1100"/>
              <a:t>Red: Shows the desired value of the output</a:t>
            </a:r>
            <a:endParaRPr b="0" sz="1100"/>
          </a:p>
          <a:p>
            <a:pPr indent="0" lvl="0" marL="0" rtl="0" algn="l">
              <a:lnSpc>
                <a:spcPct val="115000"/>
              </a:lnSpc>
              <a:spcBef>
                <a:spcPts val="0"/>
              </a:spcBef>
              <a:spcAft>
                <a:spcPts val="0"/>
              </a:spcAft>
              <a:buClr>
                <a:schemeClr val="dk1"/>
              </a:buClr>
              <a:buSzPts val="990"/>
              <a:buFont typeface="Arial"/>
              <a:buNone/>
            </a:pPr>
            <a:r>
              <a:t/>
            </a:r>
            <a:endParaRPr b="0" sz="1100"/>
          </a:p>
          <a:p>
            <a:pPr indent="0" lvl="0" marL="0" rtl="0" algn="l">
              <a:lnSpc>
                <a:spcPct val="115000"/>
              </a:lnSpc>
              <a:spcBef>
                <a:spcPts val="0"/>
              </a:spcBef>
              <a:spcAft>
                <a:spcPts val="0"/>
              </a:spcAft>
              <a:buClr>
                <a:schemeClr val="dk1"/>
              </a:buClr>
              <a:buSzPts val="990"/>
              <a:buFont typeface="Arial"/>
              <a:buNone/>
            </a:pPr>
            <a:r>
              <a:rPr b="0" lang="en-US" sz="1100"/>
              <a:t>Blue: Shows the output as the load is increased</a:t>
            </a:r>
            <a:endParaRPr b="0" sz="1100"/>
          </a:p>
          <a:p>
            <a:pPr indent="0" lvl="0" marL="0" rtl="0" algn="l">
              <a:lnSpc>
                <a:spcPct val="115000"/>
              </a:lnSpc>
              <a:spcBef>
                <a:spcPts val="0"/>
              </a:spcBef>
              <a:spcAft>
                <a:spcPts val="0"/>
              </a:spcAft>
              <a:buClr>
                <a:schemeClr val="dk1"/>
              </a:buClr>
              <a:buSzPts val="990"/>
              <a:buFont typeface="Arial"/>
              <a:buNone/>
            </a:pPr>
            <a:r>
              <a:t/>
            </a:r>
            <a:endParaRPr b="0" sz="1100"/>
          </a:p>
          <a:p>
            <a:pPr indent="0" lvl="0" marL="0" rtl="0" algn="l">
              <a:lnSpc>
                <a:spcPct val="115000"/>
              </a:lnSpc>
              <a:spcBef>
                <a:spcPts val="0"/>
              </a:spcBef>
              <a:spcAft>
                <a:spcPts val="0"/>
              </a:spcAft>
              <a:buClr>
                <a:schemeClr val="dk1"/>
              </a:buClr>
              <a:buSzPts val="990"/>
              <a:buFont typeface="Arial"/>
              <a:buNone/>
            </a:pPr>
            <a:r>
              <a:rPr b="0" lang="en-US" sz="1100"/>
              <a:t>Some </a:t>
            </a:r>
            <a:r>
              <a:rPr b="0" lang="en-US" sz="1100"/>
              <a:t>decrease</a:t>
            </a:r>
            <a:r>
              <a:rPr b="0" lang="en-US" sz="1100"/>
              <a:t> in the output is expected, and overall the </a:t>
            </a:r>
            <a:r>
              <a:rPr b="0" lang="en-US" sz="1100"/>
              <a:t>decrease</a:t>
            </a:r>
            <a:r>
              <a:rPr b="0" lang="en-US" sz="1100"/>
              <a:t> is within acceptable bounds. </a:t>
            </a:r>
            <a:endParaRPr b="0" sz="1100"/>
          </a:p>
        </p:txBody>
      </p:sp>
      <p:pic>
        <p:nvPicPr>
          <p:cNvPr id="206" name="Google Shape;206;g33aad398a7d_0_285"/>
          <p:cNvPicPr preferRelativeResize="0"/>
          <p:nvPr/>
        </p:nvPicPr>
        <p:blipFill>
          <a:blip r:embed="rId3">
            <a:alphaModFix/>
          </a:blip>
          <a:stretch>
            <a:fillRect/>
          </a:stretch>
        </p:blipFill>
        <p:spPr>
          <a:xfrm>
            <a:off x="0" y="602525"/>
            <a:ext cx="7448324" cy="454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g33be7a51ad2_0_1"/>
          <p:cNvPicPr preferRelativeResize="0"/>
          <p:nvPr/>
        </p:nvPicPr>
        <p:blipFill>
          <a:blip r:embed="rId3">
            <a:alphaModFix/>
          </a:blip>
          <a:stretch>
            <a:fillRect/>
          </a:stretch>
        </p:blipFill>
        <p:spPr>
          <a:xfrm>
            <a:off x="104425" y="618975"/>
            <a:ext cx="3554600" cy="2234928"/>
          </a:xfrm>
          <a:prstGeom prst="rect">
            <a:avLst/>
          </a:prstGeom>
          <a:noFill/>
          <a:ln>
            <a:noFill/>
          </a:ln>
        </p:spPr>
      </p:pic>
      <p:pic>
        <p:nvPicPr>
          <p:cNvPr id="213" name="Google Shape;213;g33be7a51ad2_0_1"/>
          <p:cNvPicPr preferRelativeResize="0"/>
          <p:nvPr/>
        </p:nvPicPr>
        <p:blipFill>
          <a:blip r:embed="rId4">
            <a:alphaModFix/>
          </a:blip>
          <a:stretch>
            <a:fillRect/>
          </a:stretch>
        </p:blipFill>
        <p:spPr>
          <a:xfrm>
            <a:off x="3659025" y="618975"/>
            <a:ext cx="3554600" cy="2234961"/>
          </a:xfrm>
          <a:prstGeom prst="rect">
            <a:avLst/>
          </a:prstGeom>
          <a:noFill/>
          <a:ln>
            <a:noFill/>
          </a:ln>
        </p:spPr>
      </p:pic>
      <p:pic>
        <p:nvPicPr>
          <p:cNvPr id="214" name="Google Shape;214;g33be7a51ad2_0_1"/>
          <p:cNvPicPr preferRelativeResize="0"/>
          <p:nvPr/>
        </p:nvPicPr>
        <p:blipFill>
          <a:blip r:embed="rId5">
            <a:alphaModFix/>
          </a:blip>
          <a:stretch>
            <a:fillRect/>
          </a:stretch>
        </p:blipFill>
        <p:spPr>
          <a:xfrm>
            <a:off x="104425" y="2853893"/>
            <a:ext cx="3554600" cy="2234975"/>
          </a:xfrm>
          <a:prstGeom prst="rect">
            <a:avLst/>
          </a:prstGeom>
          <a:noFill/>
          <a:ln>
            <a:noFill/>
          </a:ln>
        </p:spPr>
      </p:pic>
      <p:pic>
        <p:nvPicPr>
          <p:cNvPr id="215" name="Google Shape;215;g33be7a51ad2_0_1"/>
          <p:cNvPicPr preferRelativeResize="0"/>
          <p:nvPr/>
        </p:nvPicPr>
        <p:blipFill>
          <a:blip r:embed="rId6">
            <a:alphaModFix/>
          </a:blip>
          <a:stretch>
            <a:fillRect/>
          </a:stretch>
        </p:blipFill>
        <p:spPr>
          <a:xfrm>
            <a:off x="3659025" y="2853924"/>
            <a:ext cx="3554600" cy="2234972"/>
          </a:xfrm>
          <a:prstGeom prst="rect">
            <a:avLst/>
          </a:prstGeom>
          <a:noFill/>
          <a:ln>
            <a:noFill/>
          </a:ln>
        </p:spPr>
      </p:pic>
      <p:sp>
        <p:nvSpPr>
          <p:cNvPr id="216" name="Google Shape;216;g33be7a51ad2_0_1"/>
          <p:cNvSpPr txBox="1"/>
          <p:nvPr/>
        </p:nvSpPr>
        <p:spPr>
          <a:xfrm>
            <a:off x="216575" y="855575"/>
            <a:ext cx="1718400" cy="256200"/>
          </a:xfrm>
          <a:prstGeom prst="rect">
            <a:avLst/>
          </a:prstGeom>
          <a:solidFill>
            <a:schemeClr val="lt1"/>
          </a:solidFill>
          <a:ln cap="flat" cmpd="sng" w="28575">
            <a:solidFill>
              <a:srgbClr val="E81313"/>
            </a:solidFill>
            <a:prstDash val="solid"/>
            <a:round/>
            <a:headEnd len="sm" w="sm" type="none"/>
            <a:tailEnd len="sm" w="sm" type="none"/>
          </a:ln>
        </p:spPr>
        <p:txBody>
          <a:bodyPr anchorCtr="0" anchor="t" bIns="45700" lIns="45700" spcFirstLastPara="1" rIns="45700" wrap="square" tIns="45700">
            <a:noAutofit/>
          </a:bodyPr>
          <a:lstStyle/>
          <a:p>
            <a:pPr indent="0" lvl="0" marL="0" rtl="0" algn="l">
              <a:spcBef>
                <a:spcPts val="0"/>
              </a:spcBef>
              <a:spcAft>
                <a:spcPts val="0"/>
              </a:spcAft>
              <a:buNone/>
            </a:pPr>
            <a:r>
              <a:rPr b="1" lang="en-US" sz="800">
                <a:solidFill>
                  <a:schemeClr val="dk1"/>
                </a:solidFill>
              </a:rPr>
              <a:t>48V Output</a:t>
            </a:r>
            <a:r>
              <a:rPr lang="en-US" sz="800">
                <a:solidFill>
                  <a:schemeClr val="dk1"/>
                </a:solidFill>
              </a:rPr>
              <a:t>: </a:t>
            </a:r>
            <a:r>
              <a:rPr lang="en-US" sz="800">
                <a:solidFill>
                  <a:schemeClr val="dk1"/>
                </a:solidFill>
              </a:rPr>
              <a:t>760 mV</a:t>
            </a:r>
            <a:r>
              <a:rPr lang="en-US" sz="800">
                <a:solidFill>
                  <a:schemeClr val="dk1"/>
                </a:solidFill>
              </a:rPr>
              <a:t> Peak to Peak</a:t>
            </a:r>
            <a:endParaRPr sz="800">
              <a:solidFill>
                <a:schemeClr val="dk1"/>
              </a:solidFill>
            </a:endParaRPr>
          </a:p>
        </p:txBody>
      </p:sp>
      <p:sp>
        <p:nvSpPr>
          <p:cNvPr id="217" name="Google Shape;217;g33be7a51ad2_0_1"/>
          <p:cNvSpPr txBox="1"/>
          <p:nvPr/>
        </p:nvSpPr>
        <p:spPr>
          <a:xfrm>
            <a:off x="3786225" y="855575"/>
            <a:ext cx="1718400" cy="256200"/>
          </a:xfrm>
          <a:prstGeom prst="rect">
            <a:avLst/>
          </a:prstGeom>
          <a:solidFill>
            <a:schemeClr val="lt1"/>
          </a:solidFill>
          <a:ln cap="flat" cmpd="sng" w="28575">
            <a:solidFill>
              <a:srgbClr val="E81313"/>
            </a:solidFill>
            <a:prstDash val="solid"/>
            <a:round/>
            <a:headEnd len="sm" w="sm" type="none"/>
            <a:tailEnd len="sm" w="sm" type="none"/>
          </a:ln>
        </p:spPr>
        <p:txBody>
          <a:bodyPr anchorCtr="0" anchor="t" bIns="45700" lIns="45700" spcFirstLastPara="1" rIns="45700" wrap="square" tIns="45700">
            <a:noAutofit/>
          </a:bodyPr>
          <a:lstStyle/>
          <a:p>
            <a:pPr indent="0" lvl="0" marL="0" rtl="0" algn="l">
              <a:spcBef>
                <a:spcPts val="0"/>
              </a:spcBef>
              <a:spcAft>
                <a:spcPts val="0"/>
              </a:spcAft>
              <a:buNone/>
            </a:pPr>
            <a:r>
              <a:rPr b="1" lang="en-US" sz="800">
                <a:solidFill>
                  <a:schemeClr val="dk1"/>
                </a:solidFill>
              </a:rPr>
              <a:t>12</a:t>
            </a:r>
            <a:r>
              <a:rPr b="1" lang="en-US" sz="800">
                <a:solidFill>
                  <a:schemeClr val="dk1"/>
                </a:solidFill>
              </a:rPr>
              <a:t>V Output</a:t>
            </a:r>
            <a:r>
              <a:rPr lang="en-US" sz="800">
                <a:solidFill>
                  <a:schemeClr val="dk1"/>
                </a:solidFill>
              </a:rPr>
              <a:t>: </a:t>
            </a:r>
            <a:r>
              <a:rPr lang="en-US" sz="800">
                <a:solidFill>
                  <a:schemeClr val="dk1"/>
                </a:solidFill>
              </a:rPr>
              <a:t>900 mV</a:t>
            </a:r>
            <a:r>
              <a:rPr lang="en-US" sz="800">
                <a:solidFill>
                  <a:schemeClr val="dk1"/>
                </a:solidFill>
              </a:rPr>
              <a:t> Peak to Peak,</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218" name="Google Shape;218;g33be7a51ad2_0_1"/>
          <p:cNvSpPr txBox="1"/>
          <p:nvPr/>
        </p:nvSpPr>
        <p:spPr>
          <a:xfrm>
            <a:off x="216575" y="3114775"/>
            <a:ext cx="1718400" cy="256200"/>
          </a:xfrm>
          <a:prstGeom prst="rect">
            <a:avLst/>
          </a:prstGeom>
          <a:solidFill>
            <a:schemeClr val="lt1"/>
          </a:solidFill>
          <a:ln cap="flat" cmpd="sng" w="28575">
            <a:solidFill>
              <a:srgbClr val="E81313"/>
            </a:solidFill>
            <a:prstDash val="solid"/>
            <a:round/>
            <a:headEnd len="sm" w="sm" type="none"/>
            <a:tailEnd len="sm" w="sm" type="none"/>
          </a:ln>
        </p:spPr>
        <p:txBody>
          <a:bodyPr anchorCtr="0" anchor="t" bIns="45700" lIns="45700" spcFirstLastPara="1" rIns="45700" wrap="square" tIns="45700">
            <a:noAutofit/>
          </a:bodyPr>
          <a:lstStyle/>
          <a:p>
            <a:pPr indent="0" lvl="0" marL="0" rtl="0" algn="l">
              <a:spcBef>
                <a:spcPts val="0"/>
              </a:spcBef>
              <a:spcAft>
                <a:spcPts val="0"/>
              </a:spcAft>
              <a:buNone/>
            </a:pPr>
            <a:r>
              <a:rPr b="1" lang="en-US" sz="800">
                <a:solidFill>
                  <a:schemeClr val="dk1"/>
                </a:solidFill>
              </a:rPr>
              <a:t>5</a:t>
            </a:r>
            <a:r>
              <a:rPr b="1" lang="en-US" sz="800">
                <a:solidFill>
                  <a:schemeClr val="dk1"/>
                </a:solidFill>
              </a:rPr>
              <a:t>V Output</a:t>
            </a:r>
            <a:r>
              <a:rPr lang="en-US" sz="800">
                <a:solidFill>
                  <a:schemeClr val="dk1"/>
                </a:solidFill>
              </a:rPr>
              <a:t>: </a:t>
            </a:r>
            <a:r>
              <a:rPr lang="en-US" sz="800">
                <a:solidFill>
                  <a:schemeClr val="dk1"/>
                </a:solidFill>
              </a:rPr>
              <a:t>480 mV</a:t>
            </a:r>
            <a:r>
              <a:rPr lang="en-US" sz="800">
                <a:solidFill>
                  <a:schemeClr val="dk1"/>
                </a:solidFill>
              </a:rPr>
              <a:t> Peak to Peak</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219" name="Google Shape;219;g33be7a51ad2_0_1"/>
          <p:cNvSpPr txBox="1"/>
          <p:nvPr/>
        </p:nvSpPr>
        <p:spPr>
          <a:xfrm>
            <a:off x="3786225" y="3114775"/>
            <a:ext cx="1718400" cy="256200"/>
          </a:xfrm>
          <a:prstGeom prst="rect">
            <a:avLst/>
          </a:prstGeom>
          <a:solidFill>
            <a:schemeClr val="lt1"/>
          </a:solidFill>
          <a:ln cap="flat" cmpd="sng" w="28575">
            <a:solidFill>
              <a:srgbClr val="E81313"/>
            </a:solidFill>
            <a:prstDash val="solid"/>
            <a:round/>
            <a:headEnd len="sm" w="sm" type="none"/>
            <a:tailEnd len="sm" w="sm" type="none"/>
          </a:ln>
        </p:spPr>
        <p:txBody>
          <a:bodyPr anchorCtr="0" anchor="t" bIns="45700" lIns="45700" spcFirstLastPara="1" rIns="45700" wrap="square" tIns="45700">
            <a:noAutofit/>
          </a:bodyPr>
          <a:lstStyle/>
          <a:p>
            <a:pPr indent="0" lvl="0" marL="0" rtl="0" algn="l">
              <a:spcBef>
                <a:spcPts val="0"/>
              </a:spcBef>
              <a:spcAft>
                <a:spcPts val="0"/>
              </a:spcAft>
              <a:buNone/>
            </a:pPr>
            <a:r>
              <a:rPr b="1" lang="en-US" sz="800">
                <a:solidFill>
                  <a:schemeClr val="dk1"/>
                </a:solidFill>
              </a:rPr>
              <a:t>3V3</a:t>
            </a:r>
            <a:r>
              <a:rPr b="1" lang="en-US" sz="800">
                <a:solidFill>
                  <a:schemeClr val="dk1"/>
                </a:solidFill>
              </a:rPr>
              <a:t> Output</a:t>
            </a:r>
            <a:r>
              <a:rPr lang="en-US" sz="800">
                <a:solidFill>
                  <a:schemeClr val="dk1"/>
                </a:solidFill>
              </a:rPr>
              <a:t>: </a:t>
            </a:r>
            <a:r>
              <a:rPr lang="en-US" sz="800">
                <a:solidFill>
                  <a:schemeClr val="dk1"/>
                </a:solidFill>
              </a:rPr>
              <a:t>580 mV</a:t>
            </a:r>
            <a:r>
              <a:rPr lang="en-US" sz="800">
                <a:solidFill>
                  <a:schemeClr val="dk1"/>
                </a:solidFill>
              </a:rPr>
              <a:t> Peak to Peak</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220" name="Google Shape;220;g33be7a51ad2_0_1"/>
          <p:cNvSpPr txBox="1"/>
          <p:nvPr>
            <p:ph type="title"/>
          </p:nvPr>
        </p:nvSpPr>
        <p:spPr>
          <a:xfrm>
            <a:off x="7213625" y="727925"/>
            <a:ext cx="1812000" cy="4161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990"/>
              <a:buFont typeface="Arial"/>
              <a:buNone/>
            </a:pPr>
            <a:r>
              <a:rPr lang="en-US" sz="1100"/>
              <a:t>DC Output</a:t>
            </a:r>
            <a:r>
              <a:rPr lang="en-US" sz="1100"/>
              <a:t> Testing:</a:t>
            </a:r>
            <a:endParaRPr sz="1100"/>
          </a:p>
          <a:p>
            <a:pPr indent="0" lvl="0" marL="0" rtl="0" algn="l">
              <a:lnSpc>
                <a:spcPct val="115000"/>
              </a:lnSpc>
              <a:spcBef>
                <a:spcPts val="0"/>
              </a:spcBef>
              <a:spcAft>
                <a:spcPts val="0"/>
              </a:spcAft>
              <a:buClr>
                <a:schemeClr val="dk1"/>
              </a:buClr>
              <a:buSzPts val="990"/>
              <a:buFont typeface="Arial"/>
              <a:buNone/>
            </a:pPr>
            <a:r>
              <a:t/>
            </a:r>
            <a:endParaRPr b="0" sz="1100"/>
          </a:p>
          <a:p>
            <a:pPr indent="0" lvl="0" marL="0" rtl="0" algn="l">
              <a:lnSpc>
                <a:spcPct val="115000"/>
              </a:lnSpc>
              <a:spcBef>
                <a:spcPts val="0"/>
              </a:spcBef>
              <a:spcAft>
                <a:spcPts val="0"/>
              </a:spcAft>
              <a:buClr>
                <a:schemeClr val="dk1"/>
              </a:buClr>
              <a:buSzPts val="990"/>
              <a:buFont typeface="Arial"/>
              <a:buNone/>
            </a:pPr>
            <a:r>
              <a:rPr b="0" lang="en-US" sz="1100"/>
              <a:t>Some noise is present at the output of the terminals, but majority of the output is within an acceptable margin.</a:t>
            </a:r>
            <a:endParaRPr b="0" sz="1100"/>
          </a:p>
          <a:p>
            <a:pPr indent="0" lvl="0" marL="0" rtl="0" algn="l">
              <a:lnSpc>
                <a:spcPct val="115000"/>
              </a:lnSpc>
              <a:spcBef>
                <a:spcPts val="0"/>
              </a:spcBef>
              <a:spcAft>
                <a:spcPts val="0"/>
              </a:spcAft>
              <a:buClr>
                <a:schemeClr val="dk1"/>
              </a:buClr>
              <a:buSzPts val="990"/>
              <a:buFont typeface="Arial"/>
              <a:buNone/>
            </a:pPr>
            <a:r>
              <a:t/>
            </a:r>
            <a:endParaRPr b="0" sz="1100"/>
          </a:p>
          <a:p>
            <a:pPr indent="0" lvl="0" marL="0" rtl="0" algn="l">
              <a:lnSpc>
                <a:spcPct val="115000"/>
              </a:lnSpc>
              <a:spcBef>
                <a:spcPts val="0"/>
              </a:spcBef>
              <a:spcAft>
                <a:spcPts val="0"/>
              </a:spcAft>
              <a:buClr>
                <a:schemeClr val="dk1"/>
              </a:buClr>
              <a:buSzPts val="990"/>
              <a:buFont typeface="Arial"/>
              <a:buNone/>
            </a:pPr>
            <a:r>
              <a:t/>
            </a:r>
            <a:endParaRPr b="0"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3be7a51ad2_1_3"/>
          <p:cNvSpPr txBox="1"/>
          <p:nvPr>
            <p:ph type="title"/>
          </p:nvPr>
        </p:nvSpPr>
        <p:spPr>
          <a:xfrm>
            <a:off x="457200" y="705108"/>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UI/Wireless Connectivity Subsystem</a:t>
            </a:r>
            <a:endParaRPr/>
          </a:p>
          <a:p>
            <a:pPr indent="0" lvl="0" marL="0" rtl="0" algn="ctr">
              <a:lnSpc>
                <a:spcPct val="115000"/>
              </a:lnSpc>
              <a:spcBef>
                <a:spcPts val="0"/>
              </a:spcBef>
              <a:spcAft>
                <a:spcPts val="0"/>
              </a:spcAft>
              <a:buClr>
                <a:schemeClr val="dk1"/>
              </a:buClr>
              <a:buSzPts val="1000"/>
              <a:buFont typeface="Arial"/>
              <a:buNone/>
            </a:pPr>
            <a:r>
              <a:rPr lang="en-US" sz="1700"/>
              <a:t>Jaishil Shah</a:t>
            </a:r>
            <a:endParaRPr sz="3000"/>
          </a:p>
        </p:txBody>
      </p:sp>
      <p:graphicFrame>
        <p:nvGraphicFramePr>
          <p:cNvPr id="226" name="Google Shape;226;g33be7a51ad2_1_3"/>
          <p:cNvGraphicFramePr/>
          <p:nvPr/>
        </p:nvGraphicFramePr>
        <p:xfrm>
          <a:off x="685800" y="1464056"/>
          <a:ext cx="3000000" cy="3000000"/>
        </p:xfrm>
        <a:graphic>
          <a:graphicData uri="http://schemas.openxmlformats.org/drawingml/2006/table">
            <a:tbl>
              <a:tblPr>
                <a:noFill/>
                <a:tableStyleId>{D62723FF-8443-47F4-B1A5-101594B8A5AA}</a:tableStyleId>
              </a:tblPr>
              <a:tblGrid>
                <a:gridCol w="3886200"/>
                <a:gridCol w="3886200"/>
              </a:tblGrid>
              <a:tr h="48022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latin typeface="Cambria"/>
                          <a:ea typeface="Cambria"/>
                          <a:cs typeface="Cambria"/>
                          <a:sym typeface="Cambria"/>
                        </a:rPr>
                        <a:t>Accomplishments since </a:t>
                      </a:r>
                      <a:r>
                        <a:rPr lang="en-US" sz="1400">
                          <a:latin typeface="Cambria"/>
                          <a:ea typeface="Cambria"/>
                          <a:cs typeface="Cambria"/>
                          <a:sym typeface="Cambria"/>
                        </a:rPr>
                        <a:t>last update</a:t>
                      </a:r>
                      <a:r>
                        <a:rPr lang="en-US" sz="1400" u="none" cap="none" strike="noStrike">
                          <a:latin typeface="Cambria"/>
                          <a:ea typeface="Cambria"/>
                          <a:cs typeface="Cambria"/>
                          <a:sym typeface="Cambria"/>
                        </a:rPr>
                        <a:t>                         </a:t>
                      </a:r>
                      <a:r>
                        <a:rPr lang="en-US">
                          <a:solidFill>
                            <a:srgbClr val="FF0000"/>
                          </a:solidFill>
                          <a:latin typeface="Cambria"/>
                          <a:ea typeface="Cambria"/>
                          <a:cs typeface="Cambria"/>
                          <a:sym typeface="Cambria"/>
                        </a:rPr>
                        <a:t>10</a:t>
                      </a:r>
                      <a:r>
                        <a:rPr lang="en-US" sz="1400" u="none" cap="none" strike="noStrike">
                          <a:solidFill>
                            <a:srgbClr val="FF0000"/>
                          </a:solidFill>
                          <a:latin typeface="Cambria"/>
                          <a:ea typeface="Cambria"/>
                          <a:cs typeface="Cambria"/>
                          <a:sym typeface="Cambria"/>
                        </a:rPr>
                        <a:t> hrs of effort</a:t>
                      </a:r>
                      <a:endParaRPr sz="1400" u="none" cap="none" strike="noStrike">
                        <a:solidFill>
                          <a:srgbClr val="FF0000"/>
                        </a:solidFill>
                        <a:latin typeface="Cambria"/>
                        <a:ea typeface="Cambria"/>
                        <a:cs typeface="Cambria"/>
                        <a:sym typeface="Cambria"/>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latin typeface="Cambria"/>
                          <a:ea typeface="Cambria"/>
                          <a:cs typeface="Cambria"/>
                          <a:sym typeface="Cambria"/>
                        </a:rPr>
                        <a:t>Ongoing progress/problems and plans until the next presentation</a:t>
                      </a:r>
                      <a:endParaRPr sz="1400" u="none" cap="none" strike="noStrike">
                        <a:latin typeface="Cambria"/>
                        <a:ea typeface="Cambria"/>
                        <a:cs typeface="Cambria"/>
                        <a:sym typeface="Cambria"/>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300950">
                <a:tc>
                  <a:txBody>
                    <a:bodyPr/>
                    <a:lstStyle/>
                    <a:p>
                      <a:pPr indent="0" lvl="0" marL="0" marR="0" rtl="0" algn="l">
                        <a:lnSpc>
                          <a:spcPct val="115000"/>
                        </a:lnSpc>
                        <a:spcBef>
                          <a:spcPts val="0"/>
                        </a:spcBef>
                        <a:spcAft>
                          <a:spcPts val="0"/>
                        </a:spcAft>
                        <a:buClr>
                          <a:srgbClr val="000000"/>
                        </a:buClr>
                        <a:buSzPts val="1400"/>
                        <a:buFont typeface="Arial"/>
                        <a:buNone/>
                      </a:pPr>
                      <a:r>
                        <a:rPr lang="en-US">
                          <a:latin typeface="Cambria"/>
                          <a:ea typeface="Cambria"/>
                          <a:cs typeface="Cambria"/>
                          <a:sym typeface="Cambria"/>
                        </a:rPr>
                        <a:t>- Successfully mounted Cobot onto physical apparatus</a:t>
                      </a:r>
                      <a:endParaRPr sz="1400">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lang="en-US" sz="1400">
                          <a:latin typeface="Cambria"/>
                          <a:ea typeface="Cambria"/>
                          <a:cs typeface="Cambria"/>
                          <a:sym typeface="Cambria"/>
                        </a:rPr>
                        <a:t>- </a:t>
                      </a:r>
                      <a:r>
                        <a:rPr lang="en-US">
                          <a:latin typeface="Cambria"/>
                          <a:ea typeface="Cambria"/>
                          <a:cs typeface="Cambria"/>
                          <a:sym typeface="Cambria"/>
                        </a:rPr>
                        <a:t>Confirmed all individual subsystems are </a:t>
                      </a:r>
                      <a:r>
                        <a:rPr lang="en-US">
                          <a:latin typeface="Cambria"/>
                          <a:ea typeface="Cambria"/>
                          <a:cs typeface="Cambria"/>
                          <a:sym typeface="Cambria"/>
                        </a:rPr>
                        <a:t>ready</a:t>
                      </a:r>
                      <a:r>
                        <a:rPr lang="en-US">
                          <a:latin typeface="Cambria"/>
                          <a:ea typeface="Cambria"/>
                          <a:cs typeface="Cambria"/>
                          <a:sym typeface="Cambria"/>
                        </a:rPr>
                        <a:t> for integration</a:t>
                      </a:r>
                      <a:endParaRPr sz="1400">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lang="en-US" sz="1400">
                          <a:latin typeface="Cambria"/>
                          <a:ea typeface="Cambria"/>
                          <a:cs typeface="Cambria"/>
                          <a:sym typeface="Cambria"/>
                        </a:rPr>
                        <a:t>- </a:t>
                      </a:r>
                      <a:r>
                        <a:rPr lang="en-US">
                          <a:latin typeface="Cambria"/>
                          <a:ea typeface="Cambria"/>
                          <a:cs typeface="Cambria"/>
                          <a:sym typeface="Cambria"/>
                        </a:rPr>
                        <a:t>Added complexity and changes to mobile </a:t>
                      </a:r>
                      <a:r>
                        <a:rPr lang="en-US">
                          <a:latin typeface="Cambria"/>
                          <a:ea typeface="Cambria"/>
                          <a:cs typeface="Cambria"/>
                          <a:sym typeface="Cambria"/>
                        </a:rPr>
                        <a:t>application</a:t>
                      </a:r>
                      <a:r>
                        <a:rPr lang="en-US">
                          <a:latin typeface="Cambria"/>
                          <a:ea typeface="Cambria"/>
                          <a:cs typeface="Cambria"/>
                          <a:sym typeface="Cambria"/>
                        </a:rPr>
                        <a:t> </a:t>
                      </a:r>
                      <a:endParaRPr>
                        <a:latin typeface="Cambria"/>
                        <a:ea typeface="Cambria"/>
                        <a:cs typeface="Cambria"/>
                        <a:sym typeface="Cambria"/>
                      </a:endParaRPr>
                    </a:p>
                    <a:p>
                      <a:pPr indent="0" lvl="0" marL="0" marR="0" rtl="0" algn="l">
                        <a:lnSpc>
                          <a:spcPct val="115000"/>
                        </a:lnSpc>
                        <a:spcBef>
                          <a:spcPts val="1000"/>
                        </a:spcBef>
                        <a:spcAft>
                          <a:spcPts val="1000"/>
                        </a:spcAft>
                        <a:buClr>
                          <a:srgbClr val="000000"/>
                        </a:buClr>
                        <a:buSzPts val="1400"/>
                        <a:buFont typeface="Arial"/>
                        <a:buNone/>
                      </a:pPr>
                      <a:r>
                        <a:rPr lang="en-US">
                          <a:latin typeface="Cambria"/>
                          <a:ea typeface="Cambria"/>
                          <a:cs typeface="Cambria"/>
                          <a:sym typeface="Cambria"/>
                        </a:rPr>
                        <a:t>- Order and completed plan for physical assembly of all parts</a:t>
                      </a:r>
                      <a:endParaRPr sz="1400" u="none" cap="none" strike="noStrike"/>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400"/>
                        <a:buFont typeface="Arial"/>
                        <a:buNone/>
                      </a:pPr>
                      <a:r>
                        <a:rPr lang="en-US" sz="1400">
                          <a:latin typeface="Cambria"/>
                          <a:ea typeface="Cambria"/>
                          <a:cs typeface="Cambria"/>
                          <a:sym typeface="Cambria"/>
                        </a:rPr>
                        <a:t>- </a:t>
                      </a:r>
                      <a:r>
                        <a:rPr lang="en-US">
                          <a:latin typeface="Cambria"/>
                          <a:ea typeface="Cambria"/>
                          <a:cs typeface="Cambria"/>
                          <a:sym typeface="Cambria"/>
                        </a:rPr>
                        <a:t>Mounting PCBs onto physical apparatus</a:t>
                      </a:r>
                      <a:endParaRPr sz="1400">
                        <a:latin typeface="Cambria"/>
                        <a:ea typeface="Cambria"/>
                        <a:cs typeface="Cambria"/>
                        <a:sym typeface="Cambria"/>
                      </a:endParaRPr>
                    </a:p>
                    <a:p>
                      <a:pPr indent="0" lvl="0" marL="0" marR="0" rtl="0" algn="l">
                        <a:lnSpc>
                          <a:spcPct val="115000"/>
                        </a:lnSpc>
                        <a:spcBef>
                          <a:spcPts val="1000"/>
                        </a:spcBef>
                        <a:spcAft>
                          <a:spcPts val="0"/>
                        </a:spcAft>
                        <a:buClr>
                          <a:schemeClr val="dk1"/>
                        </a:buClr>
                        <a:buSzPts val="1400"/>
                        <a:buFont typeface="Arial"/>
                        <a:buNone/>
                      </a:pPr>
                      <a:r>
                        <a:rPr lang="en-US" sz="1400">
                          <a:latin typeface="Cambria"/>
                          <a:ea typeface="Cambria"/>
                          <a:cs typeface="Cambria"/>
                          <a:sym typeface="Cambria"/>
                        </a:rPr>
                        <a:t>-</a:t>
                      </a:r>
                      <a:r>
                        <a:rPr lang="en-US" sz="1400" u="none" cap="none" strike="noStrike">
                          <a:latin typeface="Cambria"/>
                          <a:ea typeface="Cambria"/>
                          <a:cs typeface="Cambria"/>
                          <a:sym typeface="Cambria"/>
                        </a:rPr>
                        <a:t> Accomplish wireless communication with the </a:t>
                      </a:r>
                      <a:r>
                        <a:rPr lang="en-US">
                          <a:latin typeface="Cambria"/>
                          <a:ea typeface="Cambria"/>
                          <a:cs typeface="Cambria"/>
                          <a:sym typeface="Cambria"/>
                        </a:rPr>
                        <a:t>BLDC motors</a:t>
                      </a:r>
                      <a:endParaRPr>
                        <a:latin typeface="Cambria"/>
                        <a:ea typeface="Cambria"/>
                        <a:cs typeface="Cambria"/>
                        <a:sym typeface="Cambria"/>
                      </a:endParaRPr>
                    </a:p>
                    <a:p>
                      <a:pPr indent="0" lvl="0" marL="0" marR="0" rtl="0" algn="l">
                        <a:lnSpc>
                          <a:spcPct val="115000"/>
                        </a:lnSpc>
                        <a:spcBef>
                          <a:spcPts val="1000"/>
                        </a:spcBef>
                        <a:spcAft>
                          <a:spcPts val="0"/>
                        </a:spcAft>
                        <a:buClr>
                          <a:schemeClr val="dk1"/>
                        </a:buClr>
                        <a:buSzPts val="1400"/>
                        <a:buFont typeface="Arial"/>
                        <a:buNone/>
                      </a:pPr>
                      <a:r>
                        <a:rPr lang="en-US">
                          <a:latin typeface="Cambria"/>
                          <a:ea typeface="Cambria"/>
                          <a:cs typeface="Cambria"/>
                          <a:sym typeface="Cambria"/>
                        </a:rPr>
                        <a:t>- Power the ESP-32 via Power Supply</a:t>
                      </a:r>
                      <a:endParaRPr>
                        <a:latin typeface="Cambria"/>
                        <a:ea typeface="Cambria"/>
                        <a:cs typeface="Cambria"/>
                        <a:sym typeface="Cambria"/>
                      </a:endParaRPr>
                    </a:p>
                    <a:p>
                      <a:pPr indent="0" lvl="0" marL="0" marR="0" rtl="0" algn="l">
                        <a:lnSpc>
                          <a:spcPct val="115000"/>
                        </a:lnSpc>
                        <a:spcBef>
                          <a:spcPts val="1000"/>
                        </a:spcBef>
                        <a:spcAft>
                          <a:spcPts val="0"/>
                        </a:spcAft>
                        <a:buClr>
                          <a:schemeClr val="dk1"/>
                        </a:buClr>
                        <a:buSzPts val="1400"/>
                        <a:buFont typeface="Arial"/>
                        <a:buNone/>
                      </a:pPr>
                      <a:r>
                        <a:rPr lang="en-US">
                          <a:latin typeface="Cambria"/>
                          <a:ea typeface="Cambria"/>
                          <a:cs typeface="Cambria"/>
                          <a:sym typeface="Cambria"/>
                        </a:rPr>
                        <a:t>- Test encoder and create fault detection system</a:t>
                      </a:r>
                      <a:endParaRPr>
                        <a:latin typeface="Cambria"/>
                        <a:ea typeface="Cambria"/>
                        <a:cs typeface="Cambria"/>
                        <a:sym typeface="Cambria"/>
                      </a:endParaRPr>
                    </a:p>
                    <a:p>
                      <a:pPr indent="0" lvl="0" marL="0" marR="0" rtl="0" algn="l">
                        <a:lnSpc>
                          <a:spcPct val="115000"/>
                        </a:lnSpc>
                        <a:spcBef>
                          <a:spcPts val="1000"/>
                        </a:spcBef>
                        <a:spcAft>
                          <a:spcPts val="1000"/>
                        </a:spcAft>
                        <a:buClr>
                          <a:schemeClr val="dk1"/>
                        </a:buClr>
                        <a:buSzPts val="1400"/>
                        <a:buFont typeface="Arial"/>
                        <a:buNone/>
                      </a:pPr>
                      <a:r>
                        <a:rPr lang="en-US">
                          <a:latin typeface="Cambria"/>
                          <a:ea typeface="Cambria"/>
                          <a:cs typeface="Cambria"/>
                          <a:sym typeface="Cambria"/>
                        </a:rPr>
                        <a:t>- Once parts </a:t>
                      </a:r>
                      <a:r>
                        <a:rPr lang="en-US">
                          <a:latin typeface="Cambria"/>
                          <a:ea typeface="Cambria"/>
                          <a:cs typeface="Cambria"/>
                          <a:sym typeface="Cambria"/>
                        </a:rPr>
                        <a:t>come</a:t>
                      </a:r>
                      <a:r>
                        <a:rPr lang="en-US">
                          <a:latin typeface="Cambria"/>
                          <a:ea typeface="Cambria"/>
                          <a:cs typeface="Cambria"/>
                          <a:sym typeface="Cambria"/>
                        </a:rPr>
                        <a:t> in, complete assembly of the final design</a:t>
                      </a:r>
                      <a:endParaRPr>
                        <a:latin typeface="Cambria"/>
                        <a:ea typeface="Cambria"/>
                        <a:cs typeface="Cambria"/>
                        <a:sym typeface="Cambria"/>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3be7a51ad2_1_55"/>
          <p:cNvSpPr txBox="1"/>
          <p:nvPr>
            <p:ph type="title"/>
          </p:nvPr>
        </p:nvSpPr>
        <p:spPr>
          <a:xfrm>
            <a:off x="457200" y="705108"/>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UI/Wireless Connectivity Subsystem</a:t>
            </a:r>
            <a:endParaRPr/>
          </a:p>
          <a:p>
            <a:pPr indent="0" lvl="0" marL="0" rtl="0" algn="ctr">
              <a:lnSpc>
                <a:spcPct val="115000"/>
              </a:lnSpc>
              <a:spcBef>
                <a:spcPts val="0"/>
              </a:spcBef>
              <a:spcAft>
                <a:spcPts val="0"/>
              </a:spcAft>
              <a:buClr>
                <a:schemeClr val="dk1"/>
              </a:buClr>
              <a:buSzPts val="1000"/>
              <a:buFont typeface="Arial"/>
              <a:buNone/>
            </a:pPr>
            <a:r>
              <a:rPr lang="en-US" sz="1700"/>
              <a:t>Jaishil Shah</a:t>
            </a:r>
            <a:endParaRPr sz="3000"/>
          </a:p>
        </p:txBody>
      </p:sp>
      <p:pic>
        <p:nvPicPr>
          <p:cNvPr id="232" name="Google Shape;232;g33be7a51ad2_1_55"/>
          <p:cNvPicPr preferRelativeResize="0"/>
          <p:nvPr/>
        </p:nvPicPr>
        <p:blipFill>
          <a:blip r:embed="rId3">
            <a:alphaModFix/>
          </a:blip>
          <a:stretch>
            <a:fillRect/>
          </a:stretch>
        </p:blipFill>
        <p:spPr>
          <a:xfrm>
            <a:off x="2542600" y="1916475"/>
            <a:ext cx="3019648" cy="2264751"/>
          </a:xfrm>
          <a:prstGeom prst="rect">
            <a:avLst/>
          </a:prstGeom>
          <a:noFill/>
          <a:ln>
            <a:noFill/>
          </a:ln>
        </p:spPr>
      </p:pic>
      <p:pic>
        <p:nvPicPr>
          <p:cNvPr id="233" name="Google Shape;233;g33be7a51ad2_1_55"/>
          <p:cNvPicPr preferRelativeResize="0"/>
          <p:nvPr/>
        </p:nvPicPr>
        <p:blipFill>
          <a:blip r:embed="rId4">
            <a:alphaModFix/>
          </a:blip>
          <a:stretch>
            <a:fillRect/>
          </a:stretch>
        </p:blipFill>
        <p:spPr>
          <a:xfrm>
            <a:off x="5860298" y="1283408"/>
            <a:ext cx="2554264" cy="3530894"/>
          </a:xfrm>
          <a:prstGeom prst="rect">
            <a:avLst/>
          </a:prstGeom>
          <a:noFill/>
          <a:ln>
            <a:noFill/>
          </a:ln>
        </p:spPr>
      </p:pic>
      <p:pic>
        <p:nvPicPr>
          <p:cNvPr id="234" name="Google Shape;234;g33be7a51ad2_1_55"/>
          <p:cNvPicPr preferRelativeResize="0"/>
          <p:nvPr/>
        </p:nvPicPr>
        <p:blipFill>
          <a:blip r:embed="rId5">
            <a:alphaModFix/>
          </a:blip>
          <a:stretch>
            <a:fillRect/>
          </a:stretch>
        </p:blipFill>
        <p:spPr>
          <a:xfrm>
            <a:off x="384375" y="1226440"/>
            <a:ext cx="1898576" cy="36448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8"/>
          <p:cNvSpPr txBox="1"/>
          <p:nvPr>
            <p:ph type="title"/>
          </p:nvPr>
        </p:nvSpPr>
        <p:spPr>
          <a:xfrm>
            <a:off x="1734400" y="373833"/>
            <a:ext cx="8229600" cy="602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Execution Plan </a:t>
            </a:r>
            <a:br>
              <a:rPr lang="en-US"/>
            </a:br>
            <a:endParaRPr/>
          </a:p>
        </p:txBody>
      </p:sp>
      <p:pic>
        <p:nvPicPr>
          <p:cNvPr id="240" name="Google Shape;240;p8"/>
          <p:cNvPicPr preferRelativeResize="0"/>
          <p:nvPr/>
        </p:nvPicPr>
        <p:blipFill>
          <a:blip r:embed="rId3">
            <a:alphaModFix/>
          </a:blip>
          <a:stretch>
            <a:fillRect/>
          </a:stretch>
        </p:blipFill>
        <p:spPr>
          <a:xfrm>
            <a:off x="640313" y="938658"/>
            <a:ext cx="7863374" cy="38621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9"/>
          <p:cNvSpPr txBox="1"/>
          <p:nvPr>
            <p:ph type="title"/>
          </p:nvPr>
        </p:nvSpPr>
        <p:spPr>
          <a:xfrm>
            <a:off x="1803700" y="122708"/>
            <a:ext cx="8229600" cy="602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Validation Plan</a:t>
            </a:r>
            <a:endParaRPr/>
          </a:p>
        </p:txBody>
      </p:sp>
      <p:pic>
        <p:nvPicPr>
          <p:cNvPr id="246" name="Google Shape;246;p9"/>
          <p:cNvPicPr preferRelativeResize="0"/>
          <p:nvPr/>
        </p:nvPicPr>
        <p:blipFill>
          <a:blip r:embed="rId3">
            <a:alphaModFix/>
          </a:blip>
          <a:stretch>
            <a:fillRect/>
          </a:stretch>
        </p:blipFill>
        <p:spPr>
          <a:xfrm>
            <a:off x="1908175" y="848948"/>
            <a:ext cx="5327651" cy="4194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0"/>
          <p:cNvSpPr txBox="1"/>
          <p:nvPr>
            <p:ph idx="1" type="body"/>
          </p:nvPr>
        </p:nvSpPr>
        <p:spPr>
          <a:xfrm>
            <a:off x="593525" y="733884"/>
            <a:ext cx="8229600" cy="30579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3200"/>
              <a:buNone/>
            </a:pPr>
            <a:r>
              <a:t/>
            </a:r>
            <a:endParaRPr b="1"/>
          </a:p>
          <a:p>
            <a:pPr indent="0" lvl="0" marL="0" rtl="0" algn="l">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rPr b="1" lang="en-US"/>
              <a:t>Thank 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33aad398a7d_0_102"/>
          <p:cNvSpPr txBox="1"/>
          <p:nvPr>
            <p:ph idx="1" type="body"/>
          </p:nvPr>
        </p:nvSpPr>
        <p:spPr>
          <a:xfrm>
            <a:off x="457200" y="1283845"/>
            <a:ext cx="8229600" cy="3478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b="1" lang="en-US" sz="2000"/>
              <a:t>Problem statement:</a:t>
            </a:r>
            <a:r>
              <a:rPr lang="en-US" sz="2700"/>
              <a:t> </a:t>
            </a:r>
            <a:endParaRPr/>
          </a:p>
          <a:p>
            <a:pPr indent="-349250" lvl="0" marL="342900" rtl="0" algn="l">
              <a:lnSpc>
                <a:spcPct val="100000"/>
              </a:lnSpc>
              <a:spcBef>
                <a:spcPts val="0"/>
              </a:spcBef>
              <a:spcAft>
                <a:spcPts val="0"/>
              </a:spcAft>
              <a:buSzPts val="1700"/>
              <a:buFont typeface="Calibri"/>
              <a:buChar char="-"/>
            </a:pPr>
            <a:r>
              <a:rPr lang="en-US" sz="1700"/>
              <a:t>Factory settings pose dangerous environments to human workers through the exposure to heavy machinery, tight spaces, and repetitive workloads. These hazards increase chance of injury and worker burnout. We need to implement collaborative robots (Cobots) to improve worker conditions.</a:t>
            </a:r>
            <a:endParaRPr sz="1700"/>
          </a:p>
        </p:txBody>
      </p:sp>
      <p:pic>
        <p:nvPicPr>
          <p:cNvPr id="66" name="Google Shape;66;g33aad398a7d_0_102"/>
          <p:cNvPicPr preferRelativeResize="0"/>
          <p:nvPr/>
        </p:nvPicPr>
        <p:blipFill rotWithShape="1">
          <a:blip r:embed="rId3">
            <a:alphaModFix/>
          </a:blip>
          <a:srcRect b="0" l="0" r="0" t="0"/>
          <a:stretch/>
        </p:blipFill>
        <p:spPr>
          <a:xfrm>
            <a:off x="6236481" y="3104397"/>
            <a:ext cx="1464865" cy="766108"/>
          </a:xfrm>
          <a:prstGeom prst="rect">
            <a:avLst/>
          </a:prstGeom>
          <a:noFill/>
          <a:ln>
            <a:noFill/>
          </a:ln>
          <a:effectLst>
            <a:outerShdw blurRad="292100" rotWithShape="0" algn="tl" dir="2700000" dist="139700">
              <a:srgbClr val="333333">
                <a:alpha val="64709"/>
              </a:srgbClr>
            </a:outerShdw>
          </a:effectLst>
        </p:spPr>
      </p:pic>
      <p:pic>
        <p:nvPicPr>
          <p:cNvPr descr="injury in the manufacturing industry ..." id="67" name="Google Shape;67;g33aad398a7d_0_102"/>
          <p:cNvPicPr preferRelativeResize="0"/>
          <p:nvPr/>
        </p:nvPicPr>
        <p:blipFill rotWithShape="1">
          <a:blip r:embed="rId4">
            <a:alphaModFix/>
          </a:blip>
          <a:srcRect b="0" l="0" r="0" t="0"/>
          <a:stretch/>
        </p:blipFill>
        <p:spPr>
          <a:xfrm>
            <a:off x="1442667" y="3175022"/>
            <a:ext cx="1007980" cy="670764"/>
          </a:xfrm>
          <a:prstGeom prst="rect">
            <a:avLst/>
          </a:prstGeom>
          <a:noFill/>
          <a:ln>
            <a:noFill/>
          </a:ln>
          <a:effectLst>
            <a:outerShdw blurRad="292100" rotWithShape="0" algn="tl" dir="2700000" dist="139700">
              <a:srgbClr val="333333">
                <a:alpha val="64709"/>
              </a:srgbClr>
            </a:outerShdw>
          </a:effectLst>
        </p:spPr>
      </p:pic>
      <p:pic>
        <p:nvPicPr>
          <p:cNvPr descr="More workers find a four-day workweek ..." id="68" name="Google Shape;68;g33aad398a7d_0_102"/>
          <p:cNvPicPr preferRelativeResize="0"/>
          <p:nvPr/>
        </p:nvPicPr>
        <p:blipFill rotWithShape="1">
          <a:blip r:embed="rId5">
            <a:alphaModFix/>
          </a:blip>
          <a:srcRect b="0" l="0" r="0" t="0"/>
          <a:stretch/>
        </p:blipFill>
        <p:spPr>
          <a:xfrm>
            <a:off x="3428263" y="3175022"/>
            <a:ext cx="1007979" cy="670764"/>
          </a:xfrm>
          <a:prstGeom prst="rect">
            <a:avLst/>
          </a:prstGeom>
          <a:noFill/>
          <a:ln>
            <a:noFill/>
          </a:ln>
          <a:effectLst>
            <a:outerShdw blurRad="292100" rotWithShape="0" algn="tl" dir="2700000" dist="139700">
              <a:srgbClr val="333333">
                <a:alpha val="64709"/>
              </a:srgbClr>
            </a:outerShdw>
          </a:effectLst>
        </p:spPr>
      </p:pic>
      <p:sp>
        <p:nvSpPr>
          <p:cNvPr id="69" name="Google Shape;69;g33aad398a7d_0_102"/>
          <p:cNvSpPr txBox="1"/>
          <p:nvPr/>
        </p:nvSpPr>
        <p:spPr>
          <a:xfrm>
            <a:off x="1120129" y="4083595"/>
            <a:ext cx="37989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Human Injury &amp; Burnout in Warehouses</a:t>
            </a:r>
            <a:endParaRPr b="0" i="0" sz="1400" u="none" cap="none" strike="noStrike">
              <a:solidFill>
                <a:srgbClr val="000000"/>
              </a:solidFill>
              <a:latin typeface="Arial"/>
              <a:ea typeface="Arial"/>
              <a:cs typeface="Arial"/>
              <a:sym typeface="Arial"/>
            </a:endParaRPr>
          </a:p>
        </p:txBody>
      </p:sp>
      <p:sp>
        <p:nvSpPr>
          <p:cNvPr id="70" name="Google Shape;70;g33aad398a7d_0_102"/>
          <p:cNvSpPr txBox="1"/>
          <p:nvPr/>
        </p:nvSpPr>
        <p:spPr>
          <a:xfrm>
            <a:off x="6161502" y="4054236"/>
            <a:ext cx="16329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Cobot Solution</a:t>
            </a:r>
            <a:endParaRPr b="0" i="0" sz="1400" u="none" cap="none" strike="noStrike">
              <a:solidFill>
                <a:srgbClr val="000000"/>
              </a:solidFill>
              <a:latin typeface="Arial"/>
              <a:ea typeface="Arial"/>
              <a:cs typeface="Arial"/>
              <a:sym typeface="Arial"/>
            </a:endParaRPr>
          </a:p>
        </p:txBody>
      </p:sp>
      <p:sp>
        <p:nvSpPr>
          <p:cNvPr id="71" name="Google Shape;71;g33aad398a7d_0_102"/>
          <p:cNvSpPr txBox="1"/>
          <p:nvPr>
            <p:ph type="title"/>
          </p:nvPr>
        </p:nvSpPr>
        <p:spPr>
          <a:xfrm>
            <a:off x="609625" y="783751"/>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Bin Picking ..." id="76" name="Google Shape;76;g33aad398a7d_0_112"/>
          <p:cNvPicPr preferRelativeResize="0"/>
          <p:nvPr/>
        </p:nvPicPr>
        <p:blipFill rotWithShape="1">
          <a:blip r:embed="rId3">
            <a:alphaModFix/>
          </a:blip>
          <a:srcRect b="0" l="0" r="0" t="0"/>
          <a:stretch/>
        </p:blipFill>
        <p:spPr>
          <a:xfrm>
            <a:off x="3971751" y="2978282"/>
            <a:ext cx="900526" cy="747897"/>
          </a:xfrm>
          <a:prstGeom prst="rect">
            <a:avLst/>
          </a:prstGeom>
          <a:noFill/>
          <a:ln>
            <a:noFill/>
          </a:ln>
          <a:effectLst>
            <a:outerShdw blurRad="292100" rotWithShape="0" algn="tl" dir="2700000" dist="139700">
              <a:srgbClr val="333333">
                <a:alpha val="64709"/>
              </a:srgbClr>
            </a:outerShdw>
          </a:effectLst>
        </p:spPr>
      </p:pic>
      <p:pic>
        <p:nvPicPr>
          <p:cNvPr descr="How to Pick the Right Gripper for Your ..." id="77" name="Google Shape;77;g33aad398a7d_0_112"/>
          <p:cNvPicPr preferRelativeResize="0"/>
          <p:nvPr/>
        </p:nvPicPr>
        <p:blipFill rotWithShape="1">
          <a:blip r:embed="rId4">
            <a:alphaModFix/>
          </a:blip>
          <a:srcRect b="0" l="0" r="0" t="0"/>
          <a:stretch/>
        </p:blipFill>
        <p:spPr>
          <a:xfrm>
            <a:off x="6217255" y="2981371"/>
            <a:ext cx="1379024" cy="707872"/>
          </a:xfrm>
          <a:prstGeom prst="rect">
            <a:avLst/>
          </a:prstGeom>
          <a:noFill/>
          <a:ln>
            <a:noFill/>
          </a:ln>
          <a:effectLst>
            <a:outerShdw blurRad="292100" rotWithShape="0" algn="tl" dir="2700000" dist="139700">
              <a:srgbClr val="333333">
                <a:alpha val="64709"/>
              </a:srgbClr>
            </a:outerShdw>
          </a:effectLst>
        </p:spPr>
      </p:pic>
      <p:pic>
        <p:nvPicPr>
          <p:cNvPr descr="Industrial Robot for Pick and Place ..." id="78" name="Google Shape;78;g33aad398a7d_0_112"/>
          <p:cNvPicPr preferRelativeResize="0"/>
          <p:nvPr/>
        </p:nvPicPr>
        <p:blipFill rotWithShape="1">
          <a:blip r:embed="rId5">
            <a:alphaModFix/>
          </a:blip>
          <a:srcRect b="0" l="0" r="0" t="0"/>
          <a:stretch/>
        </p:blipFill>
        <p:spPr>
          <a:xfrm>
            <a:off x="1308486" y="3083942"/>
            <a:ext cx="1093757" cy="729644"/>
          </a:xfrm>
          <a:prstGeom prst="rect">
            <a:avLst/>
          </a:prstGeom>
          <a:noFill/>
          <a:ln>
            <a:noFill/>
          </a:ln>
          <a:effectLst>
            <a:outerShdw blurRad="292100" rotWithShape="0" algn="tl" dir="2700000" dist="139700">
              <a:srgbClr val="333333">
                <a:alpha val="64709"/>
              </a:srgbClr>
            </a:outerShdw>
          </a:effectLst>
        </p:spPr>
      </p:pic>
      <p:sp>
        <p:nvSpPr>
          <p:cNvPr id="79" name="Google Shape;79;g33aad398a7d_0_112"/>
          <p:cNvSpPr txBox="1"/>
          <p:nvPr/>
        </p:nvSpPr>
        <p:spPr>
          <a:xfrm>
            <a:off x="1079884" y="4174085"/>
            <a:ext cx="186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Repetitive Tasks</a:t>
            </a:r>
            <a:endParaRPr b="0" i="0" sz="1400" u="none" cap="none" strike="noStrike">
              <a:solidFill>
                <a:srgbClr val="000000"/>
              </a:solidFill>
              <a:latin typeface="Arial"/>
              <a:ea typeface="Arial"/>
              <a:cs typeface="Arial"/>
              <a:sym typeface="Arial"/>
            </a:endParaRPr>
          </a:p>
        </p:txBody>
      </p:sp>
      <p:sp>
        <p:nvSpPr>
          <p:cNvPr id="80" name="Google Shape;80;g33aad398a7d_0_112"/>
          <p:cNvSpPr txBox="1"/>
          <p:nvPr>
            <p:ph idx="1" type="body"/>
          </p:nvPr>
        </p:nvSpPr>
        <p:spPr>
          <a:xfrm>
            <a:off x="546450" y="1295825"/>
            <a:ext cx="8229600" cy="3057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00"/>
              </a:spcBef>
              <a:spcAft>
                <a:spcPts val="0"/>
              </a:spcAft>
              <a:buSzPts val="1800"/>
              <a:buNone/>
            </a:pPr>
            <a:r>
              <a:rPr b="1" lang="en-US" sz="2000"/>
              <a:t>Solution proposal: </a:t>
            </a:r>
            <a:endParaRPr/>
          </a:p>
          <a:p>
            <a:pPr indent="-336550" lvl="0" marL="342900" rtl="0" algn="l">
              <a:lnSpc>
                <a:spcPct val="100000"/>
              </a:lnSpc>
              <a:spcBef>
                <a:spcPts val="400"/>
              </a:spcBef>
              <a:spcAft>
                <a:spcPts val="0"/>
              </a:spcAft>
              <a:buSzPts val="1700"/>
              <a:buFont typeface="Calibri"/>
              <a:buChar char="-"/>
            </a:pPr>
            <a:r>
              <a:rPr lang="en-US" sz="1700"/>
              <a:t>Develop a Cobot that can integrate into a factory environment to reduce human injury, worker burnout, and increase productivity in repetitive tasks. The Cobot shall be able to lift (1-2 lbs) and be placed into tight environments and controlled wirelessly through mobile app.</a:t>
            </a:r>
            <a:endParaRPr sz="1700"/>
          </a:p>
        </p:txBody>
      </p:sp>
      <p:sp>
        <p:nvSpPr>
          <p:cNvPr id="81" name="Google Shape;81;g33aad398a7d_0_112"/>
          <p:cNvSpPr txBox="1"/>
          <p:nvPr/>
        </p:nvSpPr>
        <p:spPr>
          <a:xfrm>
            <a:off x="3783813" y="4174079"/>
            <a:ext cx="132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1-2 lbs. Load</a:t>
            </a:r>
            <a:endParaRPr b="0" i="0" sz="1400" u="none" cap="none" strike="noStrike">
              <a:solidFill>
                <a:srgbClr val="000000"/>
              </a:solidFill>
              <a:latin typeface="Arial"/>
              <a:ea typeface="Arial"/>
              <a:cs typeface="Arial"/>
              <a:sym typeface="Arial"/>
            </a:endParaRPr>
          </a:p>
        </p:txBody>
      </p:sp>
      <p:sp>
        <p:nvSpPr>
          <p:cNvPr id="82" name="Google Shape;82;g33aad398a7d_0_112"/>
          <p:cNvSpPr txBox="1"/>
          <p:nvPr/>
        </p:nvSpPr>
        <p:spPr>
          <a:xfrm>
            <a:off x="6144527" y="4135892"/>
            <a:ext cx="15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Precise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Control</a:t>
            </a:r>
            <a:endParaRPr b="0" i="0" sz="1400" u="none" cap="none" strike="noStrike">
              <a:solidFill>
                <a:srgbClr val="000000"/>
              </a:solidFill>
              <a:latin typeface="Arial"/>
              <a:ea typeface="Arial"/>
              <a:cs typeface="Arial"/>
              <a:sym typeface="Arial"/>
            </a:endParaRPr>
          </a:p>
        </p:txBody>
      </p:sp>
      <p:sp>
        <p:nvSpPr>
          <p:cNvPr id="83" name="Google Shape;83;g33aad398a7d_0_112"/>
          <p:cNvSpPr txBox="1"/>
          <p:nvPr>
            <p:ph type="title"/>
          </p:nvPr>
        </p:nvSpPr>
        <p:spPr>
          <a:xfrm>
            <a:off x="609625" y="783751"/>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A diagram of a factory automation system&#10;&#10;Description automatically generated" id="88" name="Google Shape;88;g33aad398a7d_0_123"/>
          <p:cNvPicPr preferRelativeResize="0"/>
          <p:nvPr/>
        </p:nvPicPr>
        <p:blipFill rotWithShape="1">
          <a:blip r:embed="rId3">
            <a:alphaModFix/>
          </a:blip>
          <a:srcRect b="0" l="0" r="0" t="0"/>
          <a:stretch/>
        </p:blipFill>
        <p:spPr>
          <a:xfrm>
            <a:off x="2455887" y="1453308"/>
            <a:ext cx="4395448" cy="2541678"/>
          </a:xfrm>
          <a:prstGeom prst="rect">
            <a:avLst/>
          </a:prstGeom>
          <a:noFill/>
          <a:ln>
            <a:noFill/>
          </a:ln>
          <a:effectLst>
            <a:outerShdw blurRad="292100" rotWithShape="0" algn="tl" dir="2700000" dist="139700">
              <a:srgbClr val="333333">
                <a:alpha val="64709"/>
              </a:srgbClr>
            </a:outerShdw>
          </a:effectLst>
        </p:spPr>
      </p:pic>
      <p:sp>
        <p:nvSpPr>
          <p:cNvPr id="89" name="Google Shape;89;g33aad398a7d_0_123"/>
          <p:cNvSpPr txBox="1"/>
          <p:nvPr/>
        </p:nvSpPr>
        <p:spPr>
          <a:xfrm>
            <a:off x="1031262" y="4237745"/>
            <a:ext cx="7081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Subsystem Diagram Color: </a:t>
            </a:r>
            <a:r>
              <a:rPr b="1" i="0" lang="en-US" sz="1400" u="none" cap="none" strike="noStrike">
                <a:solidFill>
                  <a:schemeClr val="dk1"/>
                </a:solidFill>
                <a:highlight>
                  <a:srgbClr val="54C45E"/>
                </a:highlight>
                <a:latin typeface="Arial"/>
                <a:ea typeface="Arial"/>
                <a:cs typeface="Arial"/>
                <a:sym typeface="Arial"/>
              </a:rPr>
              <a:t>Power</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E81313"/>
                </a:highlight>
                <a:latin typeface="Arial"/>
                <a:ea typeface="Arial"/>
                <a:cs typeface="Arial"/>
                <a:sym typeface="Arial"/>
              </a:rPr>
              <a:t>MCU/Connectivity</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6DB1FF"/>
                </a:highlight>
                <a:latin typeface="Arial"/>
                <a:ea typeface="Arial"/>
                <a:cs typeface="Arial"/>
                <a:sym typeface="Arial"/>
              </a:rPr>
              <a:t>Mobile App</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FCFCCA"/>
                </a:highlight>
                <a:latin typeface="Arial"/>
                <a:ea typeface="Arial"/>
                <a:cs typeface="Arial"/>
                <a:sym typeface="Arial"/>
              </a:rPr>
              <a:t>Motor Control</a:t>
            </a:r>
            <a:endParaRPr b="0" i="0" sz="1400" u="none" cap="none" strike="noStrike">
              <a:solidFill>
                <a:schemeClr val="dk1"/>
              </a:solidFill>
              <a:latin typeface="Arial"/>
              <a:ea typeface="Arial"/>
              <a:cs typeface="Arial"/>
              <a:sym typeface="Arial"/>
            </a:endParaRPr>
          </a:p>
        </p:txBody>
      </p:sp>
      <p:sp>
        <p:nvSpPr>
          <p:cNvPr id="90" name="Google Shape;90;g33aad398a7d_0_123"/>
          <p:cNvSpPr txBox="1"/>
          <p:nvPr>
            <p:ph type="title"/>
          </p:nvPr>
        </p:nvSpPr>
        <p:spPr>
          <a:xfrm>
            <a:off x="457200" y="739445"/>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500"/>
              <a:buFont typeface="Arial"/>
              <a:buNone/>
            </a:pPr>
            <a:r>
              <a:rPr lang="en-US"/>
              <a:t>Project/Subsystem Overview </a:t>
            </a:r>
            <a:endParaRPr/>
          </a:p>
        </p:txBody>
      </p:sp>
      <p:sp>
        <p:nvSpPr>
          <p:cNvPr id="91" name="Google Shape;91;g33aad398a7d_0_123"/>
          <p:cNvSpPr txBox="1"/>
          <p:nvPr/>
        </p:nvSpPr>
        <p:spPr>
          <a:xfrm>
            <a:off x="5699100" y="3366575"/>
            <a:ext cx="9096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54C45E"/>
                </a:highlight>
                <a:latin typeface="Arial"/>
                <a:ea typeface="Arial"/>
                <a:cs typeface="Arial"/>
                <a:sym typeface="Arial"/>
              </a:rPr>
              <a:t>Emily</a:t>
            </a:r>
            <a:endParaRPr b="1" i="0" sz="2000" u="none" cap="none" strike="noStrike">
              <a:solidFill>
                <a:schemeClr val="dk1"/>
              </a:solidFill>
              <a:highlight>
                <a:srgbClr val="54C45E"/>
              </a:highlight>
              <a:latin typeface="Arial"/>
              <a:ea typeface="Arial"/>
              <a:cs typeface="Arial"/>
              <a:sym typeface="Arial"/>
            </a:endParaRPr>
          </a:p>
        </p:txBody>
      </p:sp>
      <p:sp>
        <p:nvSpPr>
          <p:cNvPr id="92" name="Google Shape;92;g33aad398a7d_0_123"/>
          <p:cNvSpPr txBox="1"/>
          <p:nvPr/>
        </p:nvSpPr>
        <p:spPr>
          <a:xfrm>
            <a:off x="1319200" y="2083744"/>
            <a:ext cx="10077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6DB1FF"/>
                </a:highlight>
                <a:latin typeface="Arial"/>
                <a:ea typeface="Arial"/>
                <a:cs typeface="Arial"/>
                <a:sym typeface="Arial"/>
              </a:rPr>
              <a:t>Jaishil</a:t>
            </a:r>
            <a:endParaRPr b="1" i="0" sz="2000" u="none" cap="none" strike="noStrike">
              <a:solidFill>
                <a:schemeClr val="dk1"/>
              </a:solidFill>
              <a:highlight>
                <a:srgbClr val="6DB1FF"/>
              </a:highlight>
              <a:latin typeface="Arial"/>
              <a:ea typeface="Arial"/>
              <a:cs typeface="Arial"/>
              <a:sym typeface="Arial"/>
            </a:endParaRPr>
          </a:p>
        </p:txBody>
      </p:sp>
      <p:sp>
        <p:nvSpPr>
          <p:cNvPr id="93" name="Google Shape;93;g33aad398a7d_0_123"/>
          <p:cNvSpPr txBox="1"/>
          <p:nvPr/>
        </p:nvSpPr>
        <p:spPr>
          <a:xfrm>
            <a:off x="2326900" y="1629044"/>
            <a:ext cx="10077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E81313"/>
                </a:highlight>
                <a:latin typeface="Arial"/>
                <a:ea typeface="Arial"/>
                <a:cs typeface="Arial"/>
                <a:sym typeface="Arial"/>
              </a:rPr>
              <a:t>Adrian</a:t>
            </a:r>
            <a:endParaRPr b="1" i="0" sz="2000" u="none" cap="none" strike="noStrike">
              <a:solidFill>
                <a:schemeClr val="dk1"/>
              </a:solidFill>
              <a:highlight>
                <a:srgbClr val="E81313"/>
              </a:highlight>
              <a:latin typeface="Arial"/>
              <a:ea typeface="Arial"/>
              <a:cs typeface="Arial"/>
              <a:sym typeface="Arial"/>
            </a:endParaRPr>
          </a:p>
        </p:txBody>
      </p:sp>
      <p:sp>
        <p:nvSpPr>
          <p:cNvPr id="94" name="Google Shape;94;g33aad398a7d_0_123"/>
          <p:cNvSpPr txBox="1"/>
          <p:nvPr/>
        </p:nvSpPr>
        <p:spPr>
          <a:xfrm>
            <a:off x="6758475" y="1864000"/>
            <a:ext cx="9096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FCFCCA"/>
                </a:highlight>
                <a:latin typeface="Arial"/>
                <a:ea typeface="Arial"/>
                <a:cs typeface="Arial"/>
                <a:sym typeface="Arial"/>
              </a:rPr>
              <a:t>Ethan</a:t>
            </a:r>
            <a:endParaRPr b="1" i="0" sz="2000" u="none" cap="none" strike="noStrike">
              <a:solidFill>
                <a:schemeClr val="dk1"/>
              </a:solidFill>
              <a:highlight>
                <a:srgbClr val="FCFCCA"/>
              </a:highlight>
              <a:latin typeface="Arial"/>
              <a:ea typeface="Arial"/>
              <a:cs typeface="Arial"/>
              <a:sym typeface="Arial"/>
            </a:endParaRPr>
          </a:p>
        </p:txBody>
      </p:sp>
      <p:cxnSp>
        <p:nvCxnSpPr>
          <p:cNvPr id="95" name="Google Shape;95;g33aad398a7d_0_123"/>
          <p:cNvCxnSpPr/>
          <p:nvPr/>
        </p:nvCxnSpPr>
        <p:spPr>
          <a:xfrm>
            <a:off x="2273050" y="2456388"/>
            <a:ext cx="295800" cy="230700"/>
          </a:xfrm>
          <a:prstGeom prst="straightConnector1">
            <a:avLst/>
          </a:prstGeom>
          <a:noFill/>
          <a:ln cap="flat" cmpd="sng" w="19050">
            <a:solidFill>
              <a:schemeClr val="dk2"/>
            </a:solidFill>
            <a:prstDash val="solid"/>
            <a:round/>
            <a:headEnd len="sm" w="sm" type="none"/>
            <a:tailEnd len="med" w="med" type="triangle"/>
          </a:ln>
        </p:spPr>
      </p:cxnSp>
      <p:cxnSp>
        <p:nvCxnSpPr>
          <p:cNvPr id="96" name="Google Shape;96;g33aad398a7d_0_123"/>
          <p:cNvCxnSpPr/>
          <p:nvPr/>
        </p:nvCxnSpPr>
        <p:spPr>
          <a:xfrm>
            <a:off x="3165350" y="2052694"/>
            <a:ext cx="474900" cy="399300"/>
          </a:xfrm>
          <a:prstGeom prst="straightConnector1">
            <a:avLst/>
          </a:prstGeom>
          <a:noFill/>
          <a:ln cap="flat" cmpd="sng" w="19050">
            <a:solidFill>
              <a:schemeClr val="dk2"/>
            </a:solidFill>
            <a:prstDash val="solid"/>
            <a:round/>
            <a:headEnd len="sm" w="sm" type="none"/>
            <a:tailEnd len="med" w="med" type="triangle"/>
          </a:ln>
        </p:spPr>
      </p:cxnSp>
      <p:cxnSp>
        <p:nvCxnSpPr>
          <p:cNvPr id="97" name="Google Shape;97;g33aad398a7d_0_123"/>
          <p:cNvCxnSpPr/>
          <p:nvPr/>
        </p:nvCxnSpPr>
        <p:spPr>
          <a:xfrm flipH="1">
            <a:off x="6529450" y="2247331"/>
            <a:ext cx="449400" cy="347100"/>
          </a:xfrm>
          <a:prstGeom prst="straightConnector1">
            <a:avLst/>
          </a:prstGeom>
          <a:noFill/>
          <a:ln cap="flat" cmpd="sng" w="19050">
            <a:solidFill>
              <a:schemeClr val="dk2"/>
            </a:solidFill>
            <a:prstDash val="solid"/>
            <a:round/>
            <a:headEnd len="sm" w="sm" type="none"/>
            <a:tailEnd len="med" w="med" type="triangle"/>
          </a:ln>
        </p:spPr>
      </p:cxnSp>
      <p:cxnSp>
        <p:nvCxnSpPr>
          <p:cNvPr id="98" name="Google Shape;98;g33aad398a7d_0_123"/>
          <p:cNvCxnSpPr/>
          <p:nvPr/>
        </p:nvCxnSpPr>
        <p:spPr>
          <a:xfrm flipH="1">
            <a:off x="5200925" y="3624975"/>
            <a:ext cx="589500" cy="12120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3c188ba337_4_1"/>
          <p:cNvSpPr txBox="1"/>
          <p:nvPr>
            <p:ph type="title"/>
          </p:nvPr>
        </p:nvSpPr>
        <p:spPr>
          <a:xfrm>
            <a:off x="457200" y="786883"/>
            <a:ext cx="8229600" cy="6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Integrated System Diagram</a:t>
            </a:r>
            <a:endParaRPr/>
          </a:p>
        </p:txBody>
      </p:sp>
      <p:pic>
        <p:nvPicPr>
          <p:cNvPr id="105" name="Google Shape;105;g33c188ba337_4_1"/>
          <p:cNvPicPr preferRelativeResize="0"/>
          <p:nvPr/>
        </p:nvPicPr>
        <p:blipFill>
          <a:blip r:embed="rId3">
            <a:alphaModFix/>
          </a:blip>
          <a:stretch>
            <a:fillRect/>
          </a:stretch>
        </p:blipFill>
        <p:spPr>
          <a:xfrm>
            <a:off x="3062175" y="1863975"/>
            <a:ext cx="3019648" cy="2264751"/>
          </a:xfrm>
          <a:prstGeom prst="rect">
            <a:avLst/>
          </a:prstGeom>
          <a:noFill/>
          <a:ln>
            <a:noFill/>
          </a:ln>
        </p:spPr>
      </p:pic>
      <p:pic>
        <p:nvPicPr>
          <p:cNvPr id="106" name="Google Shape;106;g33c188ba337_4_1" title="IMG_8842.HEIC"/>
          <p:cNvPicPr preferRelativeResize="0"/>
          <p:nvPr/>
        </p:nvPicPr>
        <p:blipFill rotWithShape="1">
          <a:blip r:embed="rId4">
            <a:alphaModFix/>
          </a:blip>
          <a:srcRect b="17647" l="15367" r="19324" t="15453"/>
          <a:stretch/>
        </p:blipFill>
        <p:spPr>
          <a:xfrm>
            <a:off x="527903" y="1297729"/>
            <a:ext cx="1111875" cy="1452250"/>
          </a:xfrm>
          <a:prstGeom prst="rect">
            <a:avLst/>
          </a:prstGeom>
          <a:noFill/>
          <a:ln>
            <a:noFill/>
          </a:ln>
        </p:spPr>
      </p:pic>
      <p:pic>
        <p:nvPicPr>
          <p:cNvPr id="107" name="Google Shape;107;g33c188ba337_4_1"/>
          <p:cNvPicPr preferRelativeResize="0"/>
          <p:nvPr/>
        </p:nvPicPr>
        <p:blipFill>
          <a:blip r:embed="rId5">
            <a:alphaModFix/>
          </a:blip>
          <a:stretch>
            <a:fillRect/>
          </a:stretch>
        </p:blipFill>
        <p:spPr>
          <a:xfrm>
            <a:off x="7231475" y="1863975"/>
            <a:ext cx="1455325" cy="2254256"/>
          </a:xfrm>
          <a:prstGeom prst="rect">
            <a:avLst/>
          </a:prstGeom>
          <a:noFill/>
          <a:ln>
            <a:noFill/>
          </a:ln>
        </p:spPr>
      </p:pic>
      <p:pic>
        <p:nvPicPr>
          <p:cNvPr id="108" name="Google Shape;108;g33c188ba337_4_1"/>
          <p:cNvPicPr preferRelativeResize="0"/>
          <p:nvPr/>
        </p:nvPicPr>
        <p:blipFill>
          <a:blip r:embed="rId6">
            <a:alphaModFix/>
          </a:blip>
          <a:stretch>
            <a:fillRect/>
          </a:stretch>
        </p:blipFill>
        <p:spPr>
          <a:xfrm>
            <a:off x="563351" y="3194375"/>
            <a:ext cx="1161700" cy="1203875"/>
          </a:xfrm>
          <a:prstGeom prst="rect">
            <a:avLst/>
          </a:prstGeom>
          <a:noFill/>
          <a:ln>
            <a:noFill/>
          </a:ln>
        </p:spPr>
      </p:pic>
      <p:sp>
        <p:nvSpPr>
          <p:cNvPr id="109" name="Google Shape;109;g33c188ba337_4_1"/>
          <p:cNvSpPr txBox="1"/>
          <p:nvPr/>
        </p:nvSpPr>
        <p:spPr>
          <a:xfrm>
            <a:off x="563350" y="2749403"/>
            <a:ext cx="1508400" cy="3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chemeClr val="dk1"/>
                </a:solidFill>
              </a:rPr>
              <a:t>Power PCB</a:t>
            </a:r>
            <a:endParaRPr b="1" i="0" sz="1200" u="none" cap="none" strike="noStrike">
              <a:solidFill>
                <a:schemeClr val="dk1"/>
              </a:solidFill>
              <a:latin typeface="Arial"/>
              <a:ea typeface="Arial"/>
              <a:cs typeface="Arial"/>
              <a:sym typeface="Arial"/>
            </a:endParaRPr>
          </a:p>
        </p:txBody>
      </p:sp>
      <p:sp>
        <p:nvSpPr>
          <p:cNvPr id="110" name="Google Shape;110;g33c188ba337_4_1"/>
          <p:cNvSpPr txBox="1"/>
          <p:nvPr/>
        </p:nvSpPr>
        <p:spPr>
          <a:xfrm>
            <a:off x="647400" y="4668728"/>
            <a:ext cx="1508400" cy="3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chemeClr val="dk1"/>
                </a:solidFill>
              </a:rPr>
              <a:t>MCU PCB x2</a:t>
            </a:r>
            <a:endParaRPr b="1" i="0" sz="1200" u="none" cap="none" strike="noStrike">
              <a:solidFill>
                <a:schemeClr val="dk1"/>
              </a:solidFill>
              <a:latin typeface="Arial"/>
              <a:ea typeface="Arial"/>
              <a:cs typeface="Arial"/>
              <a:sym typeface="Arial"/>
            </a:endParaRPr>
          </a:p>
        </p:txBody>
      </p:sp>
      <p:pic>
        <p:nvPicPr>
          <p:cNvPr id="111" name="Google Shape;111;g33c188ba337_4_1"/>
          <p:cNvPicPr preferRelativeResize="0"/>
          <p:nvPr/>
        </p:nvPicPr>
        <p:blipFill>
          <a:blip r:embed="rId6">
            <a:alphaModFix/>
          </a:blip>
          <a:stretch>
            <a:fillRect/>
          </a:stretch>
        </p:blipFill>
        <p:spPr>
          <a:xfrm>
            <a:off x="820751" y="3399250"/>
            <a:ext cx="1161700" cy="1203875"/>
          </a:xfrm>
          <a:prstGeom prst="rect">
            <a:avLst/>
          </a:prstGeom>
          <a:noFill/>
          <a:ln>
            <a:noFill/>
          </a:ln>
        </p:spPr>
      </p:pic>
      <p:sp>
        <p:nvSpPr>
          <p:cNvPr id="112" name="Google Shape;112;g33c188ba337_4_1"/>
          <p:cNvSpPr txBox="1"/>
          <p:nvPr/>
        </p:nvSpPr>
        <p:spPr>
          <a:xfrm>
            <a:off x="7204938" y="4292928"/>
            <a:ext cx="1508400" cy="3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US" sz="1200">
                <a:solidFill>
                  <a:schemeClr val="dk1"/>
                </a:solidFill>
              </a:rPr>
              <a:t>Motor Driver PCB</a:t>
            </a:r>
            <a:endParaRPr b="1" i="0" sz="1200" u="none" cap="none" strike="noStrike">
              <a:solidFill>
                <a:schemeClr val="dk1"/>
              </a:solidFill>
              <a:latin typeface="Arial"/>
              <a:ea typeface="Arial"/>
              <a:cs typeface="Arial"/>
              <a:sym typeface="Arial"/>
            </a:endParaRPr>
          </a:p>
        </p:txBody>
      </p:sp>
      <p:sp>
        <p:nvSpPr>
          <p:cNvPr id="113" name="Google Shape;113;g33c188ba337_4_1"/>
          <p:cNvSpPr txBox="1"/>
          <p:nvPr/>
        </p:nvSpPr>
        <p:spPr>
          <a:xfrm>
            <a:off x="3817800" y="4292928"/>
            <a:ext cx="1508400" cy="31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dk1"/>
                </a:solidFill>
              </a:rPr>
              <a:t>Platform</a:t>
            </a:r>
            <a:endParaRPr b="1" i="0" sz="1200" u="none" cap="none" strike="noStrike">
              <a:solidFill>
                <a:schemeClr val="dk1"/>
              </a:solidFill>
            </a:endParaRPr>
          </a:p>
        </p:txBody>
      </p:sp>
      <p:sp>
        <p:nvSpPr>
          <p:cNvPr id="114" name="Google Shape;114;g33c188ba337_4_1"/>
          <p:cNvSpPr/>
          <p:nvPr/>
        </p:nvSpPr>
        <p:spPr>
          <a:xfrm rot="8891880">
            <a:off x="6042972" y="2298147"/>
            <a:ext cx="1227358" cy="138934"/>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g33c188ba337_4_1"/>
          <p:cNvSpPr/>
          <p:nvPr/>
        </p:nvSpPr>
        <p:spPr>
          <a:xfrm rot="1074476">
            <a:off x="1631197" y="2085459"/>
            <a:ext cx="1227364" cy="138898"/>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g33c188ba337_4_1"/>
          <p:cNvSpPr/>
          <p:nvPr/>
        </p:nvSpPr>
        <p:spPr>
          <a:xfrm rot="-1489795">
            <a:off x="1779942" y="3469783"/>
            <a:ext cx="1227359" cy="138918"/>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3aad398a7d_0_137"/>
          <p:cNvSpPr txBox="1"/>
          <p:nvPr>
            <p:ph type="title"/>
          </p:nvPr>
        </p:nvSpPr>
        <p:spPr>
          <a:xfrm>
            <a:off x="457200" y="711076"/>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 </a:t>
            </a:r>
            <a:endParaRPr/>
          </a:p>
        </p:txBody>
      </p:sp>
      <p:grpSp>
        <p:nvGrpSpPr>
          <p:cNvPr id="122" name="Google Shape;122;g33aad398a7d_0_137"/>
          <p:cNvGrpSpPr/>
          <p:nvPr/>
        </p:nvGrpSpPr>
        <p:grpSpPr>
          <a:xfrm>
            <a:off x="422100" y="2281481"/>
            <a:ext cx="8299800" cy="1339500"/>
            <a:chOff x="457200" y="2987550"/>
            <a:chExt cx="8299800" cy="1786000"/>
          </a:xfrm>
        </p:grpSpPr>
        <p:sp>
          <p:nvSpPr>
            <p:cNvPr id="123" name="Google Shape;123;g33aad398a7d_0_137"/>
            <p:cNvSpPr/>
            <p:nvPr/>
          </p:nvSpPr>
          <p:spPr>
            <a:xfrm>
              <a:off x="457200" y="3717250"/>
              <a:ext cx="8299800" cy="38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33aad398a7d_0_137"/>
            <p:cNvSpPr/>
            <p:nvPr/>
          </p:nvSpPr>
          <p:spPr>
            <a:xfrm rot="-5400000">
              <a:off x="712700" y="33563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33aad398a7d_0_137"/>
            <p:cNvSpPr/>
            <p:nvPr/>
          </p:nvSpPr>
          <p:spPr>
            <a:xfrm rot="5400000">
              <a:off x="2066413"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33aad398a7d_0_137"/>
            <p:cNvSpPr/>
            <p:nvPr/>
          </p:nvSpPr>
          <p:spPr>
            <a:xfrm rot="-5400000">
              <a:off x="3420150" y="33563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33aad398a7d_0_137"/>
            <p:cNvSpPr/>
            <p:nvPr/>
          </p:nvSpPr>
          <p:spPr>
            <a:xfrm rot="-5400000">
              <a:off x="6127600" y="33019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33aad398a7d_0_137"/>
            <p:cNvSpPr/>
            <p:nvPr/>
          </p:nvSpPr>
          <p:spPr>
            <a:xfrm rot="5400000">
              <a:off x="4803400"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33aad398a7d_0_137"/>
            <p:cNvSpPr/>
            <p:nvPr/>
          </p:nvSpPr>
          <p:spPr>
            <a:xfrm rot="5400000">
              <a:off x="7533475"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33aad398a7d_0_137"/>
            <p:cNvSpPr txBox="1"/>
            <p:nvPr/>
          </p:nvSpPr>
          <p:spPr>
            <a:xfrm>
              <a:off x="457200" y="3924850"/>
              <a:ext cx="15666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#1 (Jan 15)</a:t>
              </a:r>
              <a:endParaRPr b="1" i="0" sz="1200" u="none" cap="none" strike="noStrike">
                <a:solidFill>
                  <a:schemeClr val="dk1"/>
                </a:solidFill>
                <a:latin typeface="Arial"/>
                <a:ea typeface="Arial"/>
                <a:cs typeface="Arial"/>
                <a:sym typeface="Arial"/>
              </a:endParaRPr>
            </a:p>
          </p:txBody>
        </p:sp>
        <p:sp>
          <p:nvSpPr>
            <p:cNvPr id="131" name="Google Shape;131;g33aad398a7d_0_137"/>
            <p:cNvSpPr txBox="1"/>
            <p:nvPr/>
          </p:nvSpPr>
          <p:spPr>
            <a:xfrm>
              <a:off x="1724150" y="3489445"/>
              <a:ext cx="1508400" cy="41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#2 (Feb 3)</a:t>
              </a:r>
              <a:endParaRPr b="1" i="0" sz="1200" u="none" cap="none" strike="noStrike">
                <a:solidFill>
                  <a:schemeClr val="dk1"/>
                </a:solidFill>
                <a:latin typeface="Arial"/>
                <a:ea typeface="Arial"/>
                <a:cs typeface="Arial"/>
                <a:sym typeface="Arial"/>
              </a:endParaRPr>
            </a:p>
          </p:txBody>
        </p:sp>
        <p:sp>
          <p:nvSpPr>
            <p:cNvPr id="132" name="Google Shape;132;g33aad398a7d_0_137"/>
            <p:cNvSpPr txBox="1"/>
            <p:nvPr/>
          </p:nvSpPr>
          <p:spPr>
            <a:xfrm>
              <a:off x="3050150" y="3941050"/>
              <a:ext cx="15666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#3 (Feb 17)</a:t>
              </a:r>
              <a:endParaRPr b="1" i="0" sz="1200" u="none" cap="none" strike="noStrike">
                <a:solidFill>
                  <a:schemeClr val="dk1"/>
                </a:solidFill>
                <a:latin typeface="Arial"/>
                <a:ea typeface="Arial"/>
                <a:cs typeface="Arial"/>
                <a:sym typeface="Arial"/>
              </a:endParaRPr>
            </a:p>
          </p:txBody>
        </p:sp>
        <p:sp>
          <p:nvSpPr>
            <p:cNvPr id="133" name="Google Shape;133;g33aad398a7d_0_137"/>
            <p:cNvSpPr txBox="1"/>
            <p:nvPr/>
          </p:nvSpPr>
          <p:spPr>
            <a:xfrm>
              <a:off x="4490650" y="3489450"/>
              <a:ext cx="15084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#4 (Mar 3)</a:t>
              </a:r>
              <a:endParaRPr b="1" i="0" sz="1200" u="none" cap="none" strike="noStrike">
                <a:solidFill>
                  <a:schemeClr val="dk1"/>
                </a:solidFill>
                <a:latin typeface="Arial"/>
                <a:ea typeface="Arial"/>
                <a:cs typeface="Arial"/>
                <a:sym typeface="Arial"/>
              </a:endParaRPr>
            </a:p>
          </p:txBody>
        </p:sp>
        <p:sp>
          <p:nvSpPr>
            <p:cNvPr id="134" name="Google Shape;134;g33aad398a7d_0_137"/>
            <p:cNvSpPr txBox="1"/>
            <p:nvPr/>
          </p:nvSpPr>
          <p:spPr>
            <a:xfrm>
              <a:off x="5855701" y="3941050"/>
              <a:ext cx="1566600" cy="41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#5 (Mar 24)</a:t>
              </a:r>
              <a:endParaRPr b="1" i="0" sz="1200" u="none" cap="none" strike="noStrike">
                <a:solidFill>
                  <a:schemeClr val="dk1"/>
                </a:solidFill>
                <a:latin typeface="Arial"/>
                <a:ea typeface="Arial"/>
                <a:cs typeface="Arial"/>
                <a:sym typeface="Arial"/>
              </a:endParaRPr>
            </a:p>
          </p:txBody>
        </p:sp>
        <p:sp>
          <p:nvSpPr>
            <p:cNvPr id="135" name="Google Shape;135;g33aad398a7d_0_137"/>
            <p:cNvSpPr txBox="1"/>
            <p:nvPr/>
          </p:nvSpPr>
          <p:spPr>
            <a:xfrm>
              <a:off x="7227625" y="3489450"/>
              <a:ext cx="15084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Final #6 (Apr 7)</a:t>
              </a:r>
              <a:endParaRPr b="1" i="0" sz="1200" u="none" cap="none" strike="noStrike">
                <a:solidFill>
                  <a:schemeClr val="dk1"/>
                </a:solidFill>
                <a:latin typeface="Arial"/>
                <a:ea typeface="Arial"/>
                <a:cs typeface="Arial"/>
                <a:sym typeface="Arial"/>
              </a:endParaRPr>
            </a:p>
          </p:txBody>
        </p:sp>
      </p:grpSp>
      <p:sp>
        <p:nvSpPr>
          <p:cNvPr id="136" name="Google Shape;136;g33aad398a7d_0_137"/>
          <p:cNvSpPr txBox="1"/>
          <p:nvPr/>
        </p:nvSpPr>
        <p:spPr>
          <a:xfrm>
            <a:off x="422100" y="1230488"/>
            <a:ext cx="2904000" cy="10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37" name="Google Shape;137;g33aad398a7d_0_137"/>
          <p:cNvSpPr txBox="1"/>
          <p:nvPr/>
        </p:nvSpPr>
        <p:spPr>
          <a:xfrm>
            <a:off x="201375" y="1313850"/>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Review/update progress since E403</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finalizing design of new PCBs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Order PCB and components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Conversation over physical structure of cobot arm…(Amazon purchase with 1x BLDC motor and 3x-4x Servo)</a:t>
            </a:r>
            <a:endParaRPr b="0" i="0" sz="1000" u="none" cap="none" strike="noStrike">
              <a:solidFill>
                <a:schemeClr val="dk1"/>
              </a:solidFill>
              <a:latin typeface="Arial"/>
              <a:ea typeface="Arial"/>
              <a:cs typeface="Arial"/>
              <a:sym typeface="Arial"/>
            </a:endParaRPr>
          </a:p>
        </p:txBody>
      </p:sp>
      <p:sp>
        <p:nvSpPr>
          <p:cNvPr id="138" name="Google Shape;138;g33aad398a7d_0_137"/>
          <p:cNvSpPr txBox="1"/>
          <p:nvPr/>
        </p:nvSpPr>
        <p:spPr>
          <a:xfrm>
            <a:off x="422100" y="3620981"/>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Finish putting together new generation boards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Test and validate to ensure functionality</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delivered and brainstorm ideas</a:t>
            </a:r>
            <a:endParaRPr b="0" i="0" sz="1000" u="none" cap="none" strike="noStrike">
              <a:solidFill>
                <a:schemeClr val="dk1"/>
              </a:solidFill>
              <a:latin typeface="Arial"/>
              <a:ea typeface="Arial"/>
              <a:cs typeface="Arial"/>
              <a:sym typeface="Arial"/>
            </a:endParaRPr>
          </a:p>
        </p:txBody>
      </p:sp>
      <p:sp>
        <p:nvSpPr>
          <p:cNvPr id="139" name="Google Shape;139;g33aad398a7d_0_137"/>
          <p:cNvSpPr txBox="1"/>
          <p:nvPr/>
        </p:nvSpPr>
        <p:spPr>
          <a:xfrm>
            <a:off x="3237188" y="1313850"/>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is fixing issues with integration between subsystems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Reviewing bugs/fixing problems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should have clear path and deliverables</a:t>
            </a:r>
            <a:endParaRPr b="0" i="0" sz="1000" u="none" cap="none" strike="noStrike">
              <a:solidFill>
                <a:schemeClr val="dk1"/>
              </a:solidFill>
              <a:latin typeface="Arial"/>
              <a:ea typeface="Arial"/>
              <a:cs typeface="Arial"/>
              <a:sym typeface="Arial"/>
            </a:endParaRPr>
          </a:p>
        </p:txBody>
      </p:sp>
      <p:sp>
        <p:nvSpPr>
          <p:cNvPr id="140" name="Google Shape;140;g33aad398a7d_0_137"/>
          <p:cNvSpPr txBox="1"/>
          <p:nvPr/>
        </p:nvSpPr>
        <p:spPr>
          <a:xfrm>
            <a:off x="3347563" y="3620981"/>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Integration should be nearing completion</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is revamped and near operation</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Issues should be resolved with subsystems</a:t>
            </a:r>
            <a:endParaRPr b="0" i="0" sz="1000" u="none" cap="none" strike="noStrike">
              <a:solidFill>
                <a:schemeClr val="dk1"/>
              </a:solidFill>
              <a:latin typeface="Arial"/>
              <a:ea typeface="Arial"/>
              <a:cs typeface="Arial"/>
              <a:sym typeface="Arial"/>
            </a:endParaRPr>
          </a:p>
        </p:txBody>
      </p:sp>
      <p:sp>
        <p:nvSpPr>
          <p:cNvPr id="141" name="Google Shape;141;g33aad398a7d_0_137"/>
          <p:cNvSpPr txBox="1"/>
          <p:nvPr/>
        </p:nvSpPr>
        <p:spPr>
          <a:xfrm>
            <a:off x="6273025" y="1287638"/>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is fully integrated and operational</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is moving </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Fix issues with accuracy and movement of arm</a:t>
            </a:r>
            <a:endParaRPr b="0" i="0" sz="1000" u="none" cap="none" strike="noStrike">
              <a:solidFill>
                <a:schemeClr val="dk1"/>
              </a:solidFill>
              <a:latin typeface="Arial"/>
              <a:ea typeface="Arial"/>
              <a:cs typeface="Arial"/>
              <a:sym typeface="Arial"/>
            </a:endParaRPr>
          </a:p>
        </p:txBody>
      </p:sp>
      <p:sp>
        <p:nvSpPr>
          <p:cNvPr id="142" name="Google Shape;142;g33aad398a7d_0_137"/>
          <p:cNvSpPr txBox="1"/>
          <p:nvPr/>
        </p:nvSpPr>
        <p:spPr>
          <a:xfrm>
            <a:off x="6234150" y="3620981"/>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is working as expected and can pick up objects that meet the restrictions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is making project look visually appealing</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Cosmetic touch ups</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6"/>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sz="2400"/>
              <a:t>Motor/Motor Driver Subsystem</a:t>
            </a:r>
            <a:endParaRPr/>
          </a:p>
        </p:txBody>
      </p:sp>
      <p:graphicFrame>
        <p:nvGraphicFramePr>
          <p:cNvPr id="148" name="Google Shape;148;p6"/>
          <p:cNvGraphicFramePr/>
          <p:nvPr/>
        </p:nvGraphicFramePr>
        <p:xfrm>
          <a:off x="685800" y="1355656"/>
          <a:ext cx="3000000" cy="3000000"/>
        </p:xfrm>
        <a:graphic>
          <a:graphicData uri="http://schemas.openxmlformats.org/drawingml/2006/table">
            <a:tbl>
              <a:tblPr>
                <a:noFill/>
                <a:tableStyleId>{F51AB85F-47E4-4D11-950A-4DC89D563F8C}</a:tableStyleId>
              </a:tblPr>
              <a:tblGrid>
                <a:gridCol w="3886200"/>
                <a:gridCol w="3886200"/>
              </a:tblGrid>
              <a:tr h="568300">
                <a:tc>
                  <a:txBody>
                    <a:bodyPr/>
                    <a:lstStyle/>
                    <a:p>
                      <a:pPr indent="0" lvl="0" marL="0" marR="0" rtl="0" algn="l">
                        <a:spcBef>
                          <a:spcPts val="0"/>
                        </a:spcBef>
                        <a:spcAft>
                          <a:spcPts val="0"/>
                        </a:spcAft>
                        <a:buClr>
                          <a:schemeClr val="dk1"/>
                        </a:buClr>
                        <a:buSzPts val="1400"/>
                        <a:buFont typeface="Arial"/>
                        <a:buNone/>
                      </a:pPr>
                      <a:r>
                        <a:rPr lang="en-US" sz="1400" u="none" cap="none" strike="noStrike"/>
                        <a:t>Accomplishments since last update                          </a:t>
                      </a:r>
                      <a:r>
                        <a:rPr lang="en-US">
                          <a:solidFill>
                            <a:srgbClr val="FF0000"/>
                          </a:solidFill>
                        </a:rPr>
                        <a:t>10</a:t>
                      </a:r>
                      <a:r>
                        <a:rPr lang="en-US" sz="1400" u="none" cap="none" strike="noStrike">
                          <a:solidFill>
                            <a:srgbClr val="FF0000"/>
                          </a:solidFill>
                        </a:rPr>
                        <a:t> hrs of effort</a:t>
                      </a:r>
                      <a:endParaRPr sz="1400" u="none" cap="none" strike="noStrike">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400"/>
                        <a:buFont typeface="Arial"/>
                        <a:buNone/>
                      </a:pPr>
                      <a:r>
                        <a:rPr lang="en-US" sz="1400" u="none" cap="none" strike="noStrike"/>
                        <a:t>Ongoing progress/problems and plans until the next presentation</a:t>
                      </a:r>
                      <a:endParaRPr sz="1400" u="none" cap="none" strike="noStrike"/>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3141375">
                <a:tc>
                  <a:txBody>
                    <a:bodyPr/>
                    <a:lstStyle/>
                    <a:p>
                      <a:pPr indent="0" lvl="0" marL="0" marR="0" rtl="0" algn="l">
                        <a:spcBef>
                          <a:spcPts val="0"/>
                        </a:spcBef>
                        <a:spcAft>
                          <a:spcPts val="0"/>
                        </a:spcAft>
                        <a:buClr>
                          <a:schemeClr val="dk1"/>
                        </a:buClr>
                        <a:buSzPts val="1400"/>
                        <a:buFont typeface="Arial"/>
                        <a:buNone/>
                      </a:pPr>
                      <a:r>
                        <a:rPr lang="en-US" sz="1300"/>
                        <a:t>Motor Driver Subsystem Completed</a:t>
                      </a:r>
                      <a:endParaRPr sz="1300"/>
                    </a:p>
                    <a:p>
                      <a:pPr indent="0" lvl="0" marL="0" marR="0" rtl="0" algn="l">
                        <a:spcBef>
                          <a:spcPts val="0"/>
                        </a:spcBef>
                        <a:spcAft>
                          <a:spcPts val="0"/>
                        </a:spcAft>
                        <a:buClr>
                          <a:schemeClr val="dk1"/>
                        </a:buClr>
                        <a:buSzPts val="1400"/>
                        <a:buFont typeface="Arial"/>
                        <a:buNone/>
                      </a:pPr>
                      <a:r>
                        <a:rPr lang="en-US" sz="1300"/>
                        <a:t>Completed Research on Motor Mounting Hub</a:t>
                      </a:r>
                      <a:endParaRPr sz="1300"/>
                    </a:p>
                    <a:p>
                      <a:pPr indent="-311150" lvl="0" marL="457200" marR="0" rtl="0" algn="l">
                        <a:spcBef>
                          <a:spcPts val="0"/>
                        </a:spcBef>
                        <a:spcAft>
                          <a:spcPts val="0"/>
                        </a:spcAft>
                        <a:buSzPts val="1300"/>
                        <a:buChar char="●"/>
                      </a:pPr>
                      <a:r>
                        <a:rPr lang="en-US" sz="1300"/>
                        <a:t>Ordered Universal Mounting Hub to integrate BLDC Motor into </a:t>
                      </a:r>
                      <a:r>
                        <a:rPr lang="en-US" sz="1300"/>
                        <a:t>Cobot</a:t>
                      </a:r>
                      <a:r>
                        <a:rPr lang="en-US" sz="1300"/>
                        <a:t> Frame</a:t>
                      </a:r>
                      <a:endParaRPr sz="1300"/>
                    </a:p>
                    <a:p>
                      <a:pPr indent="-311150" lvl="1" marL="914400" marR="0" rtl="0" algn="l">
                        <a:spcBef>
                          <a:spcPts val="0"/>
                        </a:spcBef>
                        <a:spcAft>
                          <a:spcPts val="0"/>
                        </a:spcAft>
                        <a:buSzPts val="1300"/>
                        <a:buChar char="○"/>
                      </a:pPr>
                      <a:r>
                        <a:rPr lang="en-US" sz="1300"/>
                        <a:t>Shipped last Tuesday.. not arrived</a:t>
                      </a:r>
                      <a:endParaRPr sz="1300"/>
                    </a:p>
                    <a:p>
                      <a:pPr indent="0" lvl="0" marL="0" marR="0" rtl="0" algn="l">
                        <a:spcBef>
                          <a:spcPts val="0"/>
                        </a:spcBef>
                        <a:spcAft>
                          <a:spcPts val="0"/>
                        </a:spcAft>
                        <a:buNone/>
                      </a:pPr>
                      <a:r>
                        <a:rPr lang="en-US" sz="1300"/>
                        <a:t>Precise Movement Control</a:t>
                      </a:r>
                      <a:endParaRPr sz="1300"/>
                    </a:p>
                    <a:p>
                      <a:pPr indent="-311150" lvl="0" marL="457200" marR="0" rtl="0" algn="l">
                        <a:spcBef>
                          <a:spcPts val="0"/>
                        </a:spcBef>
                        <a:spcAft>
                          <a:spcPts val="0"/>
                        </a:spcAft>
                        <a:buSzPts val="1300"/>
                        <a:buChar char="●"/>
                      </a:pPr>
                      <a:r>
                        <a:rPr lang="en-US" sz="1300"/>
                        <a:t>Tested and verified Encoder feedback to understand how it can be precisely controlled.</a:t>
                      </a:r>
                      <a:endParaRPr sz="1300"/>
                    </a:p>
                    <a:p>
                      <a:pPr indent="0" lvl="0" marL="0" marR="0" rtl="0" algn="l">
                        <a:spcBef>
                          <a:spcPts val="0"/>
                        </a:spcBef>
                        <a:spcAft>
                          <a:spcPts val="0"/>
                        </a:spcAft>
                        <a:buNone/>
                      </a:pPr>
                      <a:r>
                        <a:rPr lang="en-US" sz="1300"/>
                        <a:t>Continued assistance with integration of the Motor into MCU Subsystem and </a:t>
                      </a:r>
                      <a:r>
                        <a:rPr lang="en-US" sz="1300"/>
                        <a:t>Cobot</a:t>
                      </a:r>
                      <a:r>
                        <a:rPr lang="en-US" sz="1300"/>
                        <a:t> structure</a:t>
                      </a:r>
                      <a:endParaRPr sz="1300"/>
                    </a:p>
                    <a:p>
                      <a:pPr indent="0" lvl="0" marL="0" marR="0" rtl="0" algn="l">
                        <a:spcBef>
                          <a:spcPts val="0"/>
                        </a:spcBef>
                        <a:spcAft>
                          <a:spcPts val="0"/>
                        </a:spcAft>
                        <a:buNone/>
                      </a:pPr>
                      <a:r>
                        <a:t/>
                      </a:r>
                      <a:endParaRPr sz="1300"/>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400"/>
                        <a:buFont typeface="Arial"/>
                        <a:buNone/>
                      </a:pPr>
                      <a:r>
                        <a:rPr lang="en-US" sz="1300"/>
                        <a:t>Once the Motor Mounting Hub arrives,</a:t>
                      </a:r>
                      <a:endParaRPr sz="1300"/>
                    </a:p>
                    <a:p>
                      <a:pPr indent="-311150" lvl="0" marL="457200" marR="0" rtl="0" algn="l">
                        <a:spcBef>
                          <a:spcPts val="0"/>
                        </a:spcBef>
                        <a:spcAft>
                          <a:spcPts val="0"/>
                        </a:spcAft>
                        <a:buSzPts val="1300"/>
                        <a:buChar char="●"/>
                      </a:pPr>
                      <a:r>
                        <a:rPr lang="en-US" sz="1300"/>
                        <a:t>Fit Mounting Hub onto NEMA 23 BLDC Motor </a:t>
                      </a:r>
                      <a:r>
                        <a:rPr lang="en-US" sz="1300"/>
                        <a:t>and prepare for integration</a:t>
                      </a:r>
                      <a:endParaRPr sz="1300"/>
                    </a:p>
                    <a:p>
                      <a:pPr indent="-311150" lvl="0" marL="457200" marR="0" rtl="0" algn="l">
                        <a:spcBef>
                          <a:spcPts val="0"/>
                        </a:spcBef>
                        <a:spcAft>
                          <a:spcPts val="0"/>
                        </a:spcAft>
                        <a:buSzPts val="1300"/>
                        <a:buChar char="●"/>
                      </a:pPr>
                      <a:r>
                        <a:rPr lang="en-US" sz="1300"/>
                        <a:t>Integration onto Cobot involves attaching Mounting Hub to a rotating bearing plate and securing the motor to the base/structure</a:t>
                      </a:r>
                      <a:endParaRPr sz="1300"/>
                    </a:p>
                    <a:p>
                      <a:pPr indent="0" lvl="0" marL="0" marR="0" rtl="0" algn="l">
                        <a:spcBef>
                          <a:spcPts val="0"/>
                        </a:spcBef>
                        <a:spcAft>
                          <a:spcPts val="0"/>
                        </a:spcAft>
                        <a:buNone/>
                      </a:pPr>
                      <a:r>
                        <a:rPr lang="en-US" sz="1300"/>
                        <a:t>Continued Precise Movement Control,</a:t>
                      </a:r>
                      <a:endParaRPr sz="1300"/>
                    </a:p>
                    <a:p>
                      <a:pPr indent="-311150" lvl="0" marL="457200" marR="0" rtl="0" algn="l">
                        <a:spcBef>
                          <a:spcPts val="0"/>
                        </a:spcBef>
                        <a:spcAft>
                          <a:spcPts val="0"/>
                        </a:spcAft>
                        <a:buSzPts val="1300"/>
                        <a:buChar char="●"/>
                      </a:pPr>
                      <a:r>
                        <a:rPr lang="en-US" sz="1300"/>
                        <a:t>Create and design scheme to control the rotational limits (for no tangled wires) using Encoder feedback. Will be integrated with the Wireless Connectivity Subsystem</a:t>
                      </a:r>
                      <a:endParaRPr sz="1300"/>
                    </a:p>
                    <a:p>
                      <a:pPr indent="0" lvl="0" marL="0" marR="0" rtl="0" algn="l">
                        <a:spcBef>
                          <a:spcPts val="0"/>
                        </a:spcBef>
                        <a:spcAft>
                          <a:spcPts val="0"/>
                        </a:spcAft>
                        <a:buNone/>
                      </a:pPr>
                      <a:r>
                        <a:rPr lang="en-US" sz="1300"/>
                        <a:t>Once motor is mounted, determine the best duty cycle % and understand how load affects the current draw. (No load/free rotation at 8% = .4 A)</a:t>
                      </a:r>
                      <a:endParaRPr sz="1300"/>
                    </a:p>
                    <a:p>
                      <a:pPr indent="0" lvl="0" marL="0" marR="0" rtl="0" algn="l">
                        <a:spcBef>
                          <a:spcPts val="0"/>
                        </a:spcBef>
                        <a:spcAft>
                          <a:spcPts val="0"/>
                        </a:spcAft>
                        <a:buNone/>
                      </a:pPr>
                      <a:r>
                        <a:rPr lang="en-US" sz="1300"/>
                        <a:t>Continued Integration into Cobot Structure</a:t>
                      </a:r>
                      <a:endParaRPr sz="1300"/>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49" name="Google Shape;149;p6"/>
          <p:cNvSpPr txBox="1"/>
          <p:nvPr/>
        </p:nvSpPr>
        <p:spPr>
          <a:xfrm>
            <a:off x="6827100" y="170450"/>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Ethan Woods</a:t>
            </a:r>
            <a:endParaRPr sz="32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3aad398a7d_0_267"/>
          <p:cNvSpPr txBox="1"/>
          <p:nvPr>
            <p:ph idx="1" type="body"/>
          </p:nvPr>
        </p:nvSpPr>
        <p:spPr>
          <a:xfrm>
            <a:off x="144375" y="1223450"/>
            <a:ext cx="4465500" cy="20805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360"/>
              </a:spcBef>
              <a:spcAft>
                <a:spcPts val="0"/>
              </a:spcAft>
              <a:buClr>
                <a:schemeClr val="dk1"/>
              </a:buClr>
              <a:buSzPts val="3200"/>
              <a:buNone/>
            </a:pPr>
            <a:r>
              <a:rPr b="1" lang="en-US" sz="1100"/>
              <a:t>Precise Movement Control Through Encoder:</a:t>
            </a:r>
            <a:endParaRPr b="1" sz="1100"/>
          </a:p>
          <a:p>
            <a:pPr indent="-298450" lvl="0" marL="457200" rtl="0" algn="l">
              <a:lnSpc>
                <a:spcPct val="80000"/>
              </a:lnSpc>
              <a:spcBef>
                <a:spcPts val="360"/>
              </a:spcBef>
              <a:spcAft>
                <a:spcPts val="0"/>
              </a:spcAft>
              <a:buSzPts val="1100"/>
              <a:buChar char="•"/>
            </a:pPr>
            <a:r>
              <a:rPr lang="en-US" sz="1100"/>
              <a:t>Differential Encoder at 8000 counts/rev (ENC A,A~,B,B~,I)</a:t>
            </a:r>
            <a:endParaRPr sz="1100"/>
          </a:p>
          <a:p>
            <a:pPr indent="-298450" lvl="1" marL="914400" rtl="0" algn="l">
              <a:lnSpc>
                <a:spcPct val="80000"/>
              </a:lnSpc>
              <a:spcBef>
                <a:spcPts val="0"/>
              </a:spcBef>
              <a:spcAft>
                <a:spcPts val="0"/>
              </a:spcAft>
              <a:buSzPts val="1100"/>
              <a:buChar char="–"/>
            </a:pPr>
            <a:r>
              <a:rPr lang="en-US" sz="1100"/>
              <a:t>2000 counts/rev per ENC A,A~,B,B~</a:t>
            </a:r>
            <a:endParaRPr sz="1100"/>
          </a:p>
          <a:p>
            <a:pPr indent="-298450" lvl="1" marL="914400" rtl="0" algn="l">
              <a:lnSpc>
                <a:spcPct val="80000"/>
              </a:lnSpc>
              <a:spcBef>
                <a:spcPts val="0"/>
              </a:spcBef>
              <a:spcAft>
                <a:spcPts val="0"/>
              </a:spcAft>
              <a:buSzPts val="1100"/>
              <a:buChar char="–"/>
            </a:pPr>
            <a:r>
              <a:rPr lang="en-US" sz="1100"/>
              <a:t>1 count/rev for ENC I (full rotation)</a:t>
            </a:r>
            <a:endParaRPr sz="1100"/>
          </a:p>
          <a:p>
            <a:pPr indent="-298450" lvl="0" marL="457200" rtl="0" algn="l">
              <a:lnSpc>
                <a:spcPct val="80000"/>
              </a:lnSpc>
              <a:spcBef>
                <a:spcPts val="0"/>
              </a:spcBef>
              <a:spcAft>
                <a:spcPts val="0"/>
              </a:spcAft>
              <a:buSzPts val="1100"/>
              <a:buChar char="•"/>
            </a:pPr>
            <a:r>
              <a:rPr lang="en-US" sz="1100"/>
              <a:t>Using Encoder A, define a working operation range for the rotation of Cobot.</a:t>
            </a:r>
            <a:endParaRPr sz="1100"/>
          </a:p>
          <a:p>
            <a:pPr indent="-298450" lvl="1" marL="914400" rtl="0" algn="l">
              <a:lnSpc>
                <a:spcPct val="80000"/>
              </a:lnSpc>
              <a:spcBef>
                <a:spcPts val="0"/>
              </a:spcBef>
              <a:spcAft>
                <a:spcPts val="0"/>
              </a:spcAft>
              <a:buSzPts val="1100"/>
              <a:buChar char="–"/>
            </a:pPr>
            <a:r>
              <a:rPr lang="en-US" sz="1100"/>
              <a:t>Starting facing front, no more than 90° in either direction (left or right)</a:t>
            </a:r>
            <a:endParaRPr sz="1100"/>
          </a:p>
          <a:p>
            <a:pPr indent="-298450" lvl="0" marL="457200" rtl="0" algn="l">
              <a:lnSpc>
                <a:spcPct val="80000"/>
              </a:lnSpc>
              <a:spcBef>
                <a:spcPts val="0"/>
              </a:spcBef>
              <a:spcAft>
                <a:spcPts val="0"/>
              </a:spcAft>
              <a:buSzPts val="1100"/>
              <a:buChar char="•"/>
            </a:pPr>
            <a:r>
              <a:rPr lang="en-US" sz="1100"/>
              <a:t>Theorized plan for integration:</a:t>
            </a:r>
            <a:endParaRPr sz="1100"/>
          </a:p>
          <a:p>
            <a:pPr indent="-298450" lvl="1" marL="914400" rtl="0" algn="l">
              <a:lnSpc>
                <a:spcPct val="80000"/>
              </a:lnSpc>
              <a:spcBef>
                <a:spcPts val="0"/>
              </a:spcBef>
              <a:spcAft>
                <a:spcPts val="0"/>
              </a:spcAft>
              <a:buSzPts val="1100"/>
              <a:buChar char="–"/>
            </a:pPr>
            <a:r>
              <a:rPr lang="en-US" sz="1100"/>
              <a:t>Beginning at 0 ENC A pulses, no more than 500-1000 counts in either direction.</a:t>
            </a:r>
            <a:endParaRPr sz="1100"/>
          </a:p>
          <a:p>
            <a:pPr indent="-298450" lvl="2" marL="1371600" rtl="0" algn="l">
              <a:lnSpc>
                <a:spcPct val="80000"/>
              </a:lnSpc>
              <a:spcBef>
                <a:spcPts val="0"/>
              </a:spcBef>
              <a:spcAft>
                <a:spcPts val="0"/>
              </a:spcAft>
              <a:buSzPts val="1100"/>
              <a:buChar char="•"/>
            </a:pPr>
            <a:r>
              <a:rPr lang="en-US" sz="1100"/>
              <a:t>Movement becomes locked once the </a:t>
            </a:r>
            <a:r>
              <a:rPr lang="en-US" sz="1100"/>
              <a:t>threshold</a:t>
            </a:r>
            <a:r>
              <a:rPr lang="en-US" sz="1100"/>
              <a:t> is reached</a:t>
            </a:r>
            <a:endParaRPr sz="1100"/>
          </a:p>
          <a:p>
            <a:pPr indent="-298450" lvl="1" marL="914400" rtl="0" algn="l">
              <a:lnSpc>
                <a:spcPct val="80000"/>
              </a:lnSpc>
              <a:spcBef>
                <a:spcPts val="0"/>
              </a:spcBef>
              <a:spcAft>
                <a:spcPts val="0"/>
              </a:spcAft>
              <a:buSzPts val="1100"/>
              <a:buChar char="–"/>
            </a:pPr>
            <a:r>
              <a:rPr lang="en-US" sz="1100"/>
              <a:t>Possible </a:t>
            </a:r>
            <a:r>
              <a:rPr b="1" lang="en-US" sz="1100"/>
              <a:t>TOTAL</a:t>
            </a:r>
            <a:r>
              <a:rPr lang="en-US" sz="1100"/>
              <a:t> count tracker, where total count = right count + left count to ensure no over-rotation at MAX TOTAL count</a:t>
            </a:r>
            <a:endParaRPr sz="1100"/>
          </a:p>
        </p:txBody>
      </p:sp>
      <p:sp>
        <p:nvSpPr>
          <p:cNvPr id="155" name="Google Shape;155;g33aad398a7d_0_267"/>
          <p:cNvSpPr txBox="1"/>
          <p:nvPr>
            <p:ph type="title"/>
          </p:nvPr>
        </p:nvSpPr>
        <p:spPr>
          <a:xfrm>
            <a:off x="604600" y="620758"/>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sz="2400"/>
              <a:t>Motor/Motor Driver Subsystem</a:t>
            </a:r>
            <a:endParaRPr/>
          </a:p>
        </p:txBody>
      </p:sp>
      <p:sp>
        <p:nvSpPr>
          <p:cNvPr id="156" name="Google Shape;156;g33aad398a7d_0_267"/>
          <p:cNvSpPr txBox="1"/>
          <p:nvPr/>
        </p:nvSpPr>
        <p:spPr>
          <a:xfrm>
            <a:off x="6827100" y="170450"/>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Ethan Woods</a:t>
            </a:r>
            <a:endParaRPr sz="3200">
              <a:solidFill>
                <a:srgbClr val="000000"/>
              </a:solidFill>
            </a:endParaRPr>
          </a:p>
        </p:txBody>
      </p:sp>
      <p:pic>
        <p:nvPicPr>
          <p:cNvPr id="157" name="Google Shape;157;g33aad398a7d_0_267"/>
          <p:cNvPicPr preferRelativeResize="0"/>
          <p:nvPr/>
        </p:nvPicPr>
        <p:blipFill rotWithShape="1">
          <a:blip r:embed="rId3">
            <a:alphaModFix/>
          </a:blip>
          <a:srcRect b="0" l="0" r="55140" t="0"/>
          <a:stretch/>
        </p:blipFill>
        <p:spPr>
          <a:xfrm>
            <a:off x="4792998" y="1548825"/>
            <a:ext cx="2534274" cy="1661600"/>
          </a:xfrm>
          <a:prstGeom prst="rect">
            <a:avLst/>
          </a:prstGeom>
          <a:noFill/>
          <a:ln>
            <a:noFill/>
          </a:ln>
        </p:spPr>
      </p:pic>
      <p:sp>
        <p:nvSpPr>
          <p:cNvPr id="158" name="Google Shape;158;g33aad398a7d_0_267"/>
          <p:cNvSpPr txBox="1"/>
          <p:nvPr/>
        </p:nvSpPr>
        <p:spPr>
          <a:xfrm>
            <a:off x="4693050" y="1228275"/>
            <a:ext cx="37590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rPr>
              <a:t>Encoder </a:t>
            </a:r>
            <a:r>
              <a:rPr b="1" lang="en-US" sz="1000">
                <a:solidFill>
                  <a:schemeClr val="dk1"/>
                </a:solidFill>
              </a:rPr>
              <a:t>count after 48 revolutions (48 * 2000 = 96000):</a:t>
            </a:r>
            <a:endParaRPr b="1" sz="1000">
              <a:solidFill>
                <a:schemeClr val="dk1"/>
              </a:solidFill>
            </a:endParaRPr>
          </a:p>
        </p:txBody>
      </p:sp>
      <p:pic>
        <p:nvPicPr>
          <p:cNvPr id="159" name="Google Shape;159;g33aad398a7d_0_267"/>
          <p:cNvPicPr preferRelativeResize="0"/>
          <p:nvPr/>
        </p:nvPicPr>
        <p:blipFill>
          <a:blip r:embed="rId4">
            <a:alphaModFix/>
          </a:blip>
          <a:stretch>
            <a:fillRect/>
          </a:stretch>
        </p:blipFill>
        <p:spPr>
          <a:xfrm>
            <a:off x="4693048" y="3711613"/>
            <a:ext cx="1428825" cy="1143050"/>
          </a:xfrm>
          <a:prstGeom prst="rect">
            <a:avLst/>
          </a:prstGeom>
          <a:noFill/>
          <a:ln>
            <a:noFill/>
          </a:ln>
        </p:spPr>
      </p:pic>
      <p:sp>
        <p:nvSpPr>
          <p:cNvPr id="160" name="Google Shape;160;g33aad398a7d_0_267"/>
          <p:cNvSpPr txBox="1"/>
          <p:nvPr/>
        </p:nvSpPr>
        <p:spPr>
          <a:xfrm>
            <a:off x="4738025" y="3303875"/>
            <a:ext cx="37590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rPr>
              <a:t>Motor Mounting Hub (Mounts to TOP of Motor Shaft):</a:t>
            </a:r>
            <a:endParaRPr b="1" sz="1000">
              <a:solidFill>
                <a:schemeClr val="dk1"/>
              </a:solidFill>
            </a:endParaRPr>
          </a:p>
          <a:p>
            <a:pPr indent="0" lvl="0" marL="0" rtl="0" algn="l">
              <a:spcBef>
                <a:spcPts val="0"/>
              </a:spcBef>
              <a:spcAft>
                <a:spcPts val="0"/>
              </a:spcAft>
              <a:buNone/>
            </a:pPr>
            <a:r>
              <a:rPr lang="en-US" sz="1000">
                <a:solidFill>
                  <a:schemeClr val="dk1"/>
                </a:solidFill>
              </a:rPr>
              <a:t>Specifications: 25.4 mm (1 in) diameter x 9.2 mm thick</a:t>
            </a:r>
            <a:endParaRPr sz="1000">
              <a:solidFill>
                <a:schemeClr val="dk1"/>
              </a:solidFill>
            </a:endParaRPr>
          </a:p>
        </p:txBody>
      </p:sp>
      <p:sp>
        <p:nvSpPr>
          <p:cNvPr id="161" name="Google Shape;161;g33aad398a7d_0_267"/>
          <p:cNvSpPr/>
          <p:nvPr/>
        </p:nvSpPr>
        <p:spPr>
          <a:xfrm>
            <a:off x="6280125" y="4042438"/>
            <a:ext cx="634800" cy="28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 name="Google Shape;162;g33aad398a7d_0_267"/>
          <p:cNvPicPr preferRelativeResize="0"/>
          <p:nvPr/>
        </p:nvPicPr>
        <p:blipFill>
          <a:blip r:embed="rId5">
            <a:alphaModFix/>
          </a:blip>
          <a:stretch>
            <a:fillRect/>
          </a:stretch>
        </p:blipFill>
        <p:spPr>
          <a:xfrm>
            <a:off x="7133175" y="3760100"/>
            <a:ext cx="1307599" cy="1046075"/>
          </a:xfrm>
          <a:prstGeom prst="rect">
            <a:avLst/>
          </a:prstGeom>
          <a:noFill/>
          <a:ln>
            <a:noFill/>
          </a:ln>
        </p:spPr>
      </p:pic>
      <p:sp>
        <p:nvSpPr>
          <p:cNvPr id="163" name="Google Shape;163;g33aad398a7d_0_267"/>
          <p:cNvSpPr txBox="1"/>
          <p:nvPr/>
        </p:nvSpPr>
        <p:spPr>
          <a:xfrm>
            <a:off x="282675" y="3482425"/>
            <a:ext cx="4188900" cy="13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chemeClr val="dk1"/>
                </a:solidFill>
              </a:rPr>
              <a:t>Motor Mounting Process:</a:t>
            </a:r>
            <a:endParaRPr b="1"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As of now, to mount the motor:</a:t>
            </a:r>
            <a:endParaRPr sz="1100">
              <a:solidFill>
                <a:schemeClr val="dk1"/>
              </a:solidFill>
            </a:endParaRPr>
          </a:p>
          <a:p>
            <a:pPr indent="-298450" lvl="1" marL="914400" rtl="0" algn="l">
              <a:spcBef>
                <a:spcPts val="0"/>
              </a:spcBef>
              <a:spcAft>
                <a:spcPts val="0"/>
              </a:spcAft>
              <a:buClr>
                <a:schemeClr val="dk1"/>
              </a:buClr>
              <a:buSzPts val="1100"/>
              <a:buChar char="○"/>
            </a:pPr>
            <a:r>
              <a:rPr lang="en-US" sz="1100">
                <a:solidFill>
                  <a:schemeClr val="dk1"/>
                </a:solidFill>
              </a:rPr>
              <a:t>The Mounting Hub will attach/screw into a rotating bearing plate, which will act as the base for the arm of the Cobot </a:t>
            </a:r>
            <a:endParaRPr sz="1100">
              <a:solidFill>
                <a:schemeClr val="dk1"/>
              </a:solidFill>
            </a:endParaRPr>
          </a:p>
          <a:p>
            <a:pPr indent="-298450" lvl="1" marL="914400" rtl="0" algn="l">
              <a:spcBef>
                <a:spcPts val="0"/>
              </a:spcBef>
              <a:spcAft>
                <a:spcPts val="0"/>
              </a:spcAft>
              <a:buClr>
                <a:schemeClr val="dk1"/>
              </a:buClr>
              <a:buSzPts val="1100"/>
              <a:buChar char="○"/>
            </a:pPr>
            <a:r>
              <a:rPr lang="en-US" sz="1100">
                <a:solidFill>
                  <a:schemeClr val="dk1"/>
                </a:solidFill>
              </a:rPr>
              <a:t>Motor will be screwed into plate below rotating bearing and </a:t>
            </a:r>
            <a:r>
              <a:rPr lang="en-US" sz="1100">
                <a:solidFill>
                  <a:schemeClr val="dk1"/>
                </a:solidFill>
              </a:rPr>
              <a:t>adhered</a:t>
            </a:r>
            <a:r>
              <a:rPr lang="en-US" sz="1100">
                <a:solidFill>
                  <a:schemeClr val="dk1"/>
                </a:solidFill>
              </a:rPr>
              <a:t> onto the base board (Velcro most likely option)</a:t>
            </a:r>
            <a:endParaRPr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3aad398a7d_0_207"/>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sz="2400"/>
              <a:t>MCU/Processing Subsystem</a:t>
            </a:r>
            <a:endParaRPr/>
          </a:p>
        </p:txBody>
      </p:sp>
      <p:graphicFrame>
        <p:nvGraphicFramePr>
          <p:cNvPr id="169" name="Google Shape;169;g33aad398a7d_0_207"/>
          <p:cNvGraphicFramePr/>
          <p:nvPr/>
        </p:nvGraphicFramePr>
        <p:xfrm>
          <a:off x="685800" y="1464056"/>
          <a:ext cx="3000000" cy="3000000"/>
        </p:xfrm>
        <a:graphic>
          <a:graphicData uri="http://schemas.openxmlformats.org/drawingml/2006/table">
            <a:tbl>
              <a:tblPr>
                <a:noFill/>
                <a:tableStyleId>{F51AB85F-47E4-4D11-950A-4DC89D563F8C}</a:tableStyleId>
              </a:tblPr>
              <a:tblGrid>
                <a:gridCol w="3886200"/>
                <a:gridCol w="3886200"/>
              </a:tblGrid>
              <a:tr h="480225">
                <a:tc>
                  <a:txBody>
                    <a:bodyPr/>
                    <a:lstStyle/>
                    <a:p>
                      <a:pPr indent="0" lvl="0" marL="0" marR="0" rtl="0" algn="l">
                        <a:spcBef>
                          <a:spcPts val="0"/>
                        </a:spcBef>
                        <a:spcAft>
                          <a:spcPts val="0"/>
                        </a:spcAft>
                        <a:buClr>
                          <a:schemeClr val="dk1"/>
                        </a:buClr>
                        <a:buSzPts val="1400"/>
                        <a:buFont typeface="Arial"/>
                        <a:buNone/>
                      </a:pPr>
                      <a:r>
                        <a:rPr lang="en-US" sz="1400" u="none" cap="none" strike="noStrike"/>
                        <a:t>Accomplishments since last update                          </a:t>
                      </a:r>
                      <a:r>
                        <a:rPr lang="en-US">
                          <a:solidFill>
                            <a:srgbClr val="FF0000"/>
                          </a:solidFill>
                        </a:rPr>
                        <a:t>10</a:t>
                      </a:r>
                      <a:r>
                        <a:rPr lang="en-US" sz="1400" u="none" cap="none" strike="noStrike">
                          <a:solidFill>
                            <a:srgbClr val="FF0000"/>
                          </a:solidFill>
                        </a:rPr>
                        <a:t> hrs of effort</a:t>
                      </a:r>
                      <a:endParaRPr sz="1400" u="none" cap="none" strike="noStrike">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400"/>
                        <a:buFont typeface="Arial"/>
                        <a:buNone/>
                      </a:pPr>
                      <a:r>
                        <a:rPr lang="en-US" sz="1400" u="none" cap="none" strike="noStrike"/>
                        <a:t>Ongoing progress/problems and plans until the next presentation</a:t>
                      </a:r>
                      <a:endParaRPr sz="1400" u="none" cap="none" strike="noStrike"/>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300950">
                <a:tc>
                  <a:txBody>
                    <a:bodyPr/>
                    <a:lstStyle/>
                    <a:p>
                      <a:pPr indent="0" lvl="0" marL="0" marR="0" rtl="0" algn="l">
                        <a:spcBef>
                          <a:spcPts val="0"/>
                        </a:spcBef>
                        <a:spcAft>
                          <a:spcPts val="0"/>
                        </a:spcAft>
                        <a:buNone/>
                      </a:pPr>
                      <a:r>
                        <a:rPr lang="en-US"/>
                        <a:t>Full MCU Integration Complete </a:t>
                      </a:r>
                      <a:endParaRPr/>
                    </a:p>
                    <a:p>
                      <a:pPr indent="-317500" lvl="0" marL="457200" marR="0" rtl="0" algn="l">
                        <a:spcBef>
                          <a:spcPts val="0"/>
                        </a:spcBef>
                        <a:spcAft>
                          <a:spcPts val="0"/>
                        </a:spcAft>
                        <a:buSzPts val="1400"/>
                        <a:buChar char="●"/>
                      </a:pPr>
                      <a:r>
                        <a:rPr lang="en-US"/>
                        <a:t>Motor Driver &amp; BLDC</a:t>
                      </a:r>
                      <a:endParaRPr/>
                    </a:p>
                    <a:p>
                      <a:pPr indent="-317500" lvl="1" marL="914400" marR="0" rtl="0" algn="l">
                        <a:spcBef>
                          <a:spcPts val="0"/>
                        </a:spcBef>
                        <a:spcAft>
                          <a:spcPts val="0"/>
                        </a:spcAft>
                        <a:buSzPts val="1400"/>
                        <a:buChar char="○"/>
                      </a:pPr>
                      <a:r>
                        <a:rPr lang="en-US"/>
                        <a:t>Software </a:t>
                      </a:r>
                      <a:r>
                        <a:rPr lang="en-US"/>
                        <a:t>implementation</a:t>
                      </a:r>
                      <a:r>
                        <a:rPr lang="en-US"/>
                        <a:t> to control BLDC motor for left &amp; right motion</a:t>
                      </a:r>
                      <a:endParaRPr/>
                    </a:p>
                    <a:p>
                      <a:pPr indent="-317500" lvl="1" marL="914400" marR="0" rtl="0" algn="l">
                        <a:spcBef>
                          <a:spcPts val="0"/>
                        </a:spcBef>
                        <a:spcAft>
                          <a:spcPts val="0"/>
                        </a:spcAft>
                        <a:buSzPts val="1400"/>
                        <a:buChar char="○"/>
                      </a:pPr>
                      <a:r>
                        <a:rPr lang="en-US"/>
                        <a:t>BLDC motion tested using buttons for control</a:t>
                      </a:r>
                      <a:endParaRPr/>
                    </a:p>
                    <a:p>
                      <a:pPr indent="0" lvl="0" marL="0" marR="0" rtl="0" algn="l">
                        <a:spcBef>
                          <a:spcPts val="0"/>
                        </a:spcBef>
                        <a:spcAft>
                          <a:spcPts val="0"/>
                        </a:spcAft>
                        <a:buNone/>
                      </a:pPr>
                      <a:r>
                        <a:rPr lang="en-US"/>
                        <a:t>With BLDC motor now operational and previous wireless connectivity functional, the MCU subsystem has fulfilled all requirements.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Layout</a:t>
                      </a:r>
                      <a:r>
                        <a:rPr lang="en-US"/>
                        <a:t> of </a:t>
                      </a:r>
                      <a:r>
                        <a:rPr lang="en-US"/>
                        <a:t>PCBs</a:t>
                      </a:r>
                      <a:r>
                        <a:rPr lang="en-US"/>
                        <a:t> on platform</a:t>
                      </a:r>
                      <a:endParaRPr/>
                    </a:p>
                    <a:p>
                      <a:pPr indent="-317500" lvl="0" marL="457200" marR="0" rtl="0" algn="l">
                        <a:spcBef>
                          <a:spcPts val="0"/>
                        </a:spcBef>
                        <a:spcAft>
                          <a:spcPts val="0"/>
                        </a:spcAft>
                        <a:buSzPts val="1400"/>
                        <a:buChar char="●"/>
                      </a:pPr>
                      <a:r>
                        <a:rPr lang="en-US"/>
                        <a:t>Obtained PCB standoffs for mounting and clean appearance</a:t>
                      </a:r>
                      <a:endParaRPr/>
                    </a:p>
                    <a:p>
                      <a:pPr indent="0" lvl="0" marL="0" marR="0" rtl="0" algn="l">
                        <a:spcBef>
                          <a:spcPts val="0"/>
                        </a:spcBef>
                        <a:spcAft>
                          <a:spcPts val="0"/>
                        </a:spcAft>
                        <a:buNone/>
                      </a:pPr>
                      <a:r>
                        <a:rPr lang="en-US"/>
                        <a:t>Added </a:t>
                      </a:r>
                      <a:r>
                        <a:rPr lang="en-US"/>
                        <a:t>additional</a:t>
                      </a:r>
                      <a:r>
                        <a:rPr lang="en-US"/>
                        <a:t> information to mobile app</a:t>
                      </a:r>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a:t>Help team implement the following</a:t>
                      </a:r>
                      <a:endParaRPr/>
                    </a:p>
                    <a:p>
                      <a:pPr indent="-317500" lvl="0" marL="457200" marR="0" rtl="0" algn="l">
                        <a:spcBef>
                          <a:spcPts val="0"/>
                        </a:spcBef>
                        <a:spcAft>
                          <a:spcPts val="0"/>
                        </a:spcAft>
                        <a:buSzPts val="1400"/>
                        <a:buChar char="●"/>
                      </a:pPr>
                      <a:r>
                        <a:rPr lang="en-US"/>
                        <a:t>Attach</a:t>
                      </a:r>
                      <a:r>
                        <a:rPr lang="en-US"/>
                        <a:t> BLDC motor to bottom of cobot</a:t>
                      </a:r>
                      <a:endParaRPr/>
                    </a:p>
                    <a:p>
                      <a:pPr indent="-317500" lvl="0" marL="457200" marR="0" rtl="0" algn="l">
                        <a:spcBef>
                          <a:spcPts val="0"/>
                        </a:spcBef>
                        <a:spcAft>
                          <a:spcPts val="0"/>
                        </a:spcAft>
                        <a:buSzPts val="1400"/>
                        <a:buChar char="●"/>
                      </a:pPr>
                      <a:r>
                        <a:rPr lang="en-US"/>
                        <a:t>Finalize the new cobot build</a:t>
                      </a:r>
                      <a:endParaRPr/>
                    </a:p>
                    <a:p>
                      <a:pPr indent="-317500" lvl="0" marL="457200" marR="0" rtl="0" algn="l">
                        <a:spcBef>
                          <a:spcPts val="0"/>
                        </a:spcBef>
                        <a:spcAft>
                          <a:spcPts val="0"/>
                        </a:spcAft>
                        <a:buSzPts val="1400"/>
                        <a:buChar char="●"/>
                      </a:pPr>
                      <a:r>
                        <a:rPr lang="en-US"/>
                        <a:t>Attach</a:t>
                      </a:r>
                      <a:r>
                        <a:rPr lang="en-US"/>
                        <a:t> PCBs to acrylic platform</a:t>
                      </a:r>
                      <a:endParaRPr/>
                    </a:p>
                    <a:p>
                      <a:pPr indent="-317500" lvl="0" marL="457200" marR="0" rtl="0" algn="l">
                        <a:spcBef>
                          <a:spcPts val="0"/>
                        </a:spcBef>
                        <a:spcAft>
                          <a:spcPts val="0"/>
                        </a:spcAft>
                        <a:buSzPts val="1400"/>
                        <a:buChar char="●"/>
                      </a:pPr>
                      <a:r>
                        <a:rPr lang="en-US"/>
                        <a:t>Connect all systems, confirm </a:t>
                      </a:r>
                      <a:r>
                        <a:rPr lang="en-US"/>
                        <a:t>functionality</a:t>
                      </a:r>
                      <a:r>
                        <a:rPr lang="en-US"/>
                        <a:t>, and tidy up wiring</a:t>
                      </a:r>
                      <a:endParaRPr/>
                    </a:p>
                    <a:p>
                      <a:pPr indent="-317500" lvl="0" marL="457200" marR="0" rtl="0" algn="l">
                        <a:spcBef>
                          <a:spcPts val="0"/>
                        </a:spcBef>
                        <a:spcAft>
                          <a:spcPts val="0"/>
                        </a:spcAft>
                        <a:buSzPts val="1400"/>
                        <a:buChar char="●"/>
                      </a:pPr>
                      <a:r>
                        <a:rPr lang="en-US"/>
                        <a:t>Refine mobile application</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As a team we are aiming to get everything working and placed on the platform by the end of capstone Blitz weekend.</a:t>
                      </a:r>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70" name="Google Shape;170;g33aad398a7d_0_207"/>
          <p:cNvSpPr txBox="1"/>
          <p:nvPr/>
        </p:nvSpPr>
        <p:spPr>
          <a:xfrm>
            <a:off x="6827100" y="170450"/>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solidFill>
                  <a:srgbClr val="000000"/>
                </a:solidFill>
              </a:rPr>
              <a:t>Adrian Guzman</a:t>
            </a:r>
            <a:endParaRPr sz="32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